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85" r:id="rId3"/>
    <p:sldId id="259" r:id="rId4"/>
    <p:sldId id="275" r:id="rId5"/>
    <p:sldId id="276" r:id="rId6"/>
    <p:sldId id="277" r:id="rId7"/>
    <p:sldId id="273" r:id="rId8"/>
    <p:sldId id="261" r:id="rId9"/>
    <p:sldId id="262" r:id="rId10"/>
    <p:sldId id="264" r:id="rId11"/>
    <p:sldId id="263" r:id="rId12"/>
    <p:sldId id="265" r:id="rId13"/>
    <p:sldId id="266" r:id="rId14"/>
    <p:sldId id="267" r:id="rId15"/>
    <p:sldId id="268" r:id="rId16"/>
    <p:sldId id="269" r:id="rId17"/>
    <p:sldId id="272" r:id="rId18"/>
    <p:sldId id="270" r:id="rId19"/>
    <p:sldId id="271" r:id="rId20"/>
    <p:sldId id="287" r:id="rId21"/>
    <p:sldId id="288" r:id="rId22"/>
    <p:sldId id="306" r:id="rId23"/>
    <p:sldId id="289" r:id="rId24"/>
    <p:sldId id="290" r:id="rId25"/>
    <p:sldId id="291" r:id="rId26"/>
    <p:sldId id="292" r:id="rId27"/>
    <p:sldId id="286" r:id="rId28"/>
    <p:sldId id="284" r:id="rId29"/>
    <p:sldId id="283" r:id="rId30"/>
    <p:sldId id="282" r:id="rId31"/>
    <p:sldId id="281" r:id="rId32"/>
    <p:sldId id="278" r:id="rId33"/>
    <p:sldId id="279"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294" r:id="rId47"/>
    <p:sldId id="307" r:id="rId48"/>
  </p:sldIdLst>
  <p:sldSz cx="9144000" cy="6858000" type="screen4x3"/>
  <p:notesSz cx="6858000" cy="9144000"/>
  <p:defaultTextStyle>
    <a:defPPr>
      <a:defRPr lang="en-GB"/>
    </a:defPPr>
    <a:lvl1pPr algn="ctr" rtl="0" fontAlgn="base">
      <a:spcBef>
        <a:spcPct val="0"/>
      </a:spcBef>
      <a:spcAft>
        <a:spcPct val="0"/>
      </a:spcAft>
      <a:defRPr sz="800" kern="1200">
        <a:solidFill>
          <a:schemeClr val="tx1"/>
        </a:solidFill>
        <a:latin typeface="Arial" charset="0"/>
        <a:ea typeface="+mn-ea"/>
        <a:cs typeface="Arial" charset="0"/>
      </a:defRPr>
    </a:lvl1pPr>
    <a:lvl2pPr marL="457200" algn="ctr" rtl="0" fontAlgn="base">
      <a:spcBef>
        <a:spcPct val="0"/>
      </a:spcBef>
      <a:spcAft>
        <a:spcPct val="0"/>
      </a:spcAft>
      <a:defRPr sz="800" kern="1200">
        <a:solidFill>
          <a:schemeClr val="tx1"/>
        </a:solidFill>
        <a:latin typeface="Arial" charset="0"/>
        <a:ea typeface="+mn-ea"/>
        <a:cs typeface="Arial" charset="0"/>
      </a:defRPr>
    </a:lvl2pPr>
    <a:lvl3pPr marL="914400" algn="ctr" rtl="0" fontAlgn="base">
      <a:spcBef>
        <a:spcPct val="0"/>
      </a:spcBef>
      <a:spcAft>
        <a:spcPct val="0"/>
      </a:spcAft>
      <a:defRPr sz="800" kern="1200">
        <a:solidFill>
          <a:schemeClr val="tx1"/>
        </a:solidFill>
        <a:latin typeface="Arial" charset="0"/>
        <a:ea typeface="+mn-ea"/>
        <a:cs typeface="Arial" charset="0"/>
      </a:defRPr>
    </a:lvl3pPr>
    <a:lvl4pPr marL="1371600" algn="ctr" rtl="0" fontAlgn="base">
      <a:spcBef>
        <a:spcPct val="0"/>
      </a:spcBef>
      <a:spcAft>
        <a:spcPct val="0"/>
      </a:spcAft>
      <a:defRPr sz="800" kern="1200">
        <a:solidFill>
          <a:schemeClr val="tx1"/>
        </a:solidFill>
        <a:latin typeface="Arial" charset="0"/>
        <a:ea typeface="+mn-ea"/>
        <a:cs typeface="Arial" charset="0"/>
      </a:defRPr>
    </a:lvl4pPr>
    <a:lvl5pPr marL="1828800" algn="ctr"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a:srgbClr val="6600CC"/>
    <a:srgbClr val="F8F8F8"/>
    <a:srgbClr val="FF9900"/>
    <a:srgbClr val="CC3300"/>
    <a:srgbClr val="FFFFCC"/>
    <a:srgbClr val="FF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3630" autoAdjust="0"/>
  </p:normalViewPr>
  <p:slideViewPr>
    <p:cSldViewPr showGuides="1">
      <p:cViewPr varScale="1">
        <p:scale>
          <a:sx n="71" d="100"/>
          <a:sy n="71" d="100"/>
        </p:scale>
        <p:origin x="1171" y="67"/>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A3A9162-71F3-4C1D-837F-97971EC759F5}" type="slidenum">
              <a:rPr lang="en-GB" altLang="en-US"/>
              <a:pPr>
                <a:defRPr/>
              </a:pPr>
              <a:t>‹#›</a:t>
            </a:fld>
            <a:endParaRPr lang="en-GB" altLang="en-US"/>
          </a:p>
        </p:txBody>
      </p:sp>
    </p:spTree>
    <p:extLst>
      <p:ext uri="{BB962C8B-B14F-4D97-AF65-F5344CB8AC3E}">
        <p14:creationId xmlns:p14="http://schemas.microsoft.com/office/powerpoint/2010/main" val="4060310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4C40FE3-5085-4DFB-9DC1-155811A543E2}" type="slidenum">
              <a:rPr lang="en-GB" altLang="en-US" smtClean="0"/>
              <a:pPr algn="r" eaLnBrk="1" hangingPunct="1">
                <a:spcBef>
                  <a:spcPct val="0"/>
                </a:spcBef>
              </a:pPr>
              <a:t>1</a:t>
            </a:fld>
            <a:endParaRPr lang="en-GB"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3A9162-71F3-4C1D-837F-97971EC759F5}" type="slidenum">
              <a:rPr lang="en-GB" altLang="en-US" smtClean="0"/>
              <a:pPr>
                <a:defRPr/>
              </a:pPr>
              <a:t>2</a:t>
            </a:fld>
            <a:endParaRPr lang="en-GB" altLang="en-US" dirty="0"/>
          </a:p>
        </p:txBody>
      </p:sp>
    </p:spTree>
    <p:extLst>
      <p:ext uri="{BB962C8B-B14F-4D97-AF65-F5344CB8AC3E}">
        <p14:creationId xmlns:p14="http://schemas.microsoft.com/office/powerpoint/2010/main" val="178105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3A9162-71F3-4C1D-837F-97971EC759F5}" type="slidenum">
              <a:rPr lang="en-GB" altLang="en-US" smtClean="0"/>
              <a:pPr>
                <a:defRPr/>
              </a:pPr>
              <a:t>3</a:t>
            </a:fld>
            <a:endParaRPr lang="en-GB" altLang="en-US"/>
          </a:p>
        </p:txBody>
      </p:sp>
    </p:spTree>
    <p:extLst>
      <p:ext uri="{BB962C8B-B14F-4D97-AF65-F5344CB8AC3E}">
        <p14:creationId xmlns:p14="http://schemas.microsoft.com/office/powerpoint/2010/main" val="209057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altLang="en-US" dirty="0"/>
              <a:t>Use of visual timetable;</a:t>
            </a:r>
          </a:p>
          <a:p>
            <a:r>
              <a:rPr lang="en-GB" altLang="en-US" dirty="0"/>
              <a:t>Pictures for use at transitions;</a:t>
            </a:r>
          </a:p>
        </p:txBody>
      </p:sp>
      <p:sp>
        <p:nvSpPr>
          <p:cNvPr id="51204"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550855D-470D-496C-AE37-A4E052611AE0}" type="slidenum">
              <a:rPr lang="en-GB" altLang="en-US" smtClean="0"/>
              <a:pPr algn="r" eaLnBrk="1" hangingPunct="1">
                <a:spcBef>
                  <a:spcPct val="0"/>
                </a:spcBef>
              </a:pPr>
              <a:t>4</a:t>
            </a:fld>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C40FE3-5085-4DFB-9DC1-155811A543E2}"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9273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97940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2773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80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320705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8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05379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85942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39587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65092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95520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15962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398680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09907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81247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4" rIns="91409" bIns="45704"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287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4" rIns="91409" bIns="45704"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4" rIns="91409" bIns="45704" numCol="1" anchor="t" anchorCtr="0" compatLnSpc="1">
            <a:prstTxWarp prst="textNoShape">
              <a:avLst/>
            </a:prstTxWarp>
          </a:bodyPr>
          <a:lstStyle>
            <a:lvl1pPr>
              <a:defRPr sz="1400">
                <a:latin typeface="+mn-lt"/>
              </a:defRPr>
            </a:lvl1pPr>
          </a:lstStyle>
          <a:p>
            <a:pPr>
              <a:defRPr/>
            </a:pPr>
            <a:endParaRPr lang="en-GB" altLang="en-US"/>
          </a:p>
        </p:txBody>
      </p:sp>
      <p:sp>
        <p:nvSpPr>
          <p:cNvPr id="2" name="AutoShape 7">
            <a:hlinkClick r:id="" action="ppaction://hlinkshowjump?jump=firstslide"/>
          </p:cNvPr>
          <p:cNvSpPr>
            <a:spLocks noChangeArrowheads="1"/>
          </p:cNvSpPr>
          <p:nvPr userDrawn="1"/>
        </p:nvSpPr>
        <p:spPr bwMode="auto">
          <a:xfrm>
            <a:off x="8604250" y="6381750"/>
            <a:ext cx="431800" cy="360363"/>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algn="ctr" eaLnBrk="0" fontAlgn="base" hangingPunct="0">
              <a:spcBef>
                <a:spcPct val="0"/>
              </a:spcBef>
              <a:spcAft>
                <a:spcPct val="0"/>
              </a:spcAft>
              <a:defRPr sz="800">
                <a:solidFill>
                  <a:schemeClr val="tx1"/>
                </a:solidFill>
                <a:latin typeface="Arial" charset="0"/>
                <a:cs typeface="Arial" charset="0"/>
              </a:defRPr>
            </a:lvl6pPr>
            <a:lvl7pPr marL="2971800" indent="-228600" algn="ctr" eaLnBrk="0" fontAlgn="base" hangingPunct="0">
              <a:spcBef>
                <a:spcPct val="0"/>
              </a:spcBef>
              <a:spcAft>
                <a:spcPct val="0"/>
              </a:spcAft>
              <a:defRPr sz="800">
                <a:solidFill>
                  <a:schemeClr val="tx1"/>
                </a:solidFill>
                <a:latin typeface="Arial" charset="0"/>
                <a:cs typeface="Arial" charset="0"/>
              </a:defRPr>
            </a:lvl7pPr>
            <a:lvl8pPr marL="3429000" indent="-228600" algn="ctr" eaLnBrk="0" fontAlgn="base" hangingPunct="0">
              <a:spcBef>
                <a:spcPct val="0"/>
              </a:spcBef>
              <a:spcAft>
                <a:spcPct val="0"/>
              </a:spcAft>
              <a:defRPr sz="800">
                <a:solidFill>
                  <a:schemeClr val="tx1"/>
                </a:solidFill>
                <a:latin typeface="Arial" charset="0"/>
                <a:cs typeface="Arial" charset="0"/>
              </a:defRPr>
            </a:lvl8pPr>
            <a:lvl9pPr marL="3886200" indent="-228600" algn="ctr" eaLnBrk="0" fontAlgn="base" hangingPunct="0">
              <a:spcBef>
                <a:spcPct val="0"/>
              </a:spcBef>
              <a:spcAft>
                <a:spcPct val="0"/>
              </a:spcAft>
              <a:defRPr sz="800">
                <a:solidFill>
                  <a:schemeClr val="tx1"/>
                </a:solidFill>
                <a:latin typeface="Arial" charset="0"/>
                <a:cs typeface="Arial" charset="0"/>
              </a:defRPr>
            </a:lvl9pPr>
          </a:lstStyle>
          <a:p>
            <a:pPr eaLnBrk="1" hangingPunct="1">
              <a:defRPr/>
            </a:pPr>
            <a:endParaRPr lang="en-US" altLang="en-US"/>
          </a:p>
        </p:txBody>
      </p:sp>
      <p:pic>
        <p:nvPicPr>
          <p:cNvPr id="1030" name="Picture 8" descr="Commtap logo large nt230809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6308725"/>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0">
            <a:hlinkClick r:id="" action="ppaction://hlinkshowjump?jump=lastslideviewed"/>
          </p:cNvPr>
          <p:cNvSpPr>
            <a:spLocks noChangeArrowheads="1"/>
          </p:cNvSpPr>
          <p:nvPr userDrawn="1"/>
        </p:nvSpPr>
        <p:spPr bwMode="auto">
          <a:xfrm rot="-5400000">
            <a:off x="8162925" y="6391275"/>
            <a:ext cx="360363" cy="341313"/>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algn="ctr" eaLnBrk="0" fontAlgn="base" hangingPunct="0">
              <a:spcBef>
                <a:spcPct val="0"/>
              </a:spcBef>
              <a:spcAft>
                <a:spcPct val="0"/>
              </a:spcAft>
              <a:defRPr sz="800">
                <a:solidFill>
                  <a:schemeClr val="tx1"/>
                </a:solidFill>
                <a:latin typeface="Arial" charset="0"/>
                <a:cs typeface="Arial" charset="0"/>
              </a:defRPr>
            </a:lvl6pPr>
            <a:lvl7pPr marL="2971800" indent="-228600" algn="ctr" eaLnBrk="0" fontAlgn="base" hangingPunct="0">
              <a:spcBef>
                <a:spcPct val="0"/>
              </a:spcBef>
              <a:spcAft>
                <a:spcPct val="0"/>
              </a:spcAft>
              <a:defRPr sz="800">
                <a:solidFill>
                  <a:schemeClr val="tx1"/>
                </a:solidFill>
                <a:latin typeface="Arial" charset="0"/>
                <a:cs typeface="Arial" charset="0"/>
              </a:defRPr>
            </a:lvl7pPr>
            <a:lvl8pPr marL="3429000" indent="-228600" algn="ctr" eaLnBrk="0" fontAlgn="base" hangingPunct="0">
              <a:spcBef>
                <a:spcPct val="0"/>
              </a:spcBef>
              <a:spcAft>
                <a:spcPct val="0"/>
              </a:spcAft>
              <a:defRPr sz="800">
                <a:solidFill>
                  <a:schemeClr val="tx1"/>
                </a:solidFill>
                <a:latin typeface="Arial" charset="0"/>
                <a:cs typeface="Arial" charset="0"/>
              </a:defRPr>
            </a:lvl8pPr>
            <a:lvl9pPr marL="3886200" indent="-228600" algn="ctr" eaLnBrk="0" fontAlgn="base" hangingPunct="0">
              <a:spcBef>
                <a:spcPct val="0"/>
              </a:spcBef>
              <a:spcAft>
                <a:spcPct val="0"/>
              </a:spcAft>
              <a:defRPr sz="800">
                <a:solidFill>
                  <a:schemeClr val="tx1"/>
                </a:solidFill>
                <a:latin typeface="Arial" charset="0"/>
                <a:cs typeface="Arial"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Calibri" pitchFamily="34" charset="0"/>
          <a:cs typeface="Arial" charset="0"/>
        </a:defRPr>
      </a:lvl6pPr>
      <a:lvl7pPr marL="914400" algn="ctr" rtl="0" fontAlgn="base">
        <a:spcBef>
          <a:spcPct val="0"/>
        </a:spcBef>
        <a:spcAft>
          <a:spcPct val="0"/>
        </a:spcAft>
        <a:defRPr sz="4400">
          <a:solidFill>
            <a:schemeClr val="tx2"/>
          </a:solidFill>
          <a:latin typeface="Calibri" pitchFamily="34" charset="0"/>
          <a:cs typeface="Arial" charset="0"/>
        </a:defRPr>
      </a:lvl7pPr>
      <a:lvl8pPr marL="1371600" algn="ctr" rtl="0" fontAlgn="base">
        <a:spcBef>
          <a:spcPct val="0"/>
        </a:spcBef>
        <a:spcAft>
          <a:spcPct val="0"/>
        </a:spcAft>
        <a:defRPr sz="4400">
          <a:solidFill>
            <a:schemeClr val="tx2"/>
          </a:solidFill>
          <a:latin typeface="Calibri" pitchFamily="34" charset="0"/>
          <a:cs typeface="Arial" charset="0"/>
        </a:defRPr>
      </a:lvl8pPr>
      <a:lvl9pPr marL="1828800" algn="ctr" rtl="0" fontAlgn="base">
        <a:spcBef>
          <a:spcPct val="0"/>
        </a:spcBef>
        <a:spcAft>
          <a:spcPct val="0"/>
        </a:spcAft>
        <a:defRPr sz="4400">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SLT%20and%20Autism%20Spring%202011/web-pages/four-word-phrases.htm" TargetMode="External"/><Relationship Id="rId18" Type="http://schemas.openxmlformats.org/officeDocument/2006/relationships/image" Target="../media/image3.png"/><Relationship Id="rId26" Type="http://schemas.openxmlformats.org/officeDocument/2006/relationships/image" Target="../media/image10.jpeg"/><Relationship Id="rId39" Type="http://schemas.openxmlformats.org/officeDocument/2006/relationships/slide" Target="slide15.xml"/><Relationship Id="rId3" Type="http://schemas.openxmlformats.org/officeDocument/2006/relationships/slide" Target="slide2.xml"/><Relationship Id="rId21" Type="http://schemas.openxmlformats.org/officeDocument/2006/relationships/image" Target="../media/image6.jpeg"/><Relationship Id="rId34" Type="http://schemas.openxmlformats.org/officeDocument/2006/relationships/slide" Target="slide40.xml"/><Relationship Id="rId42" Type="http://schemas.openxmlformats.org/officeDocument/2006/relationships/image" Target="../media/image11.jpeg"/><Relationship Id="rId47" Type="http://schemas.openxmlformats.org/officeDocument/2006/relationships/hyperlink" Target="DSM5_DiagnosticCriteria_AutismSpectrumDisorder.pdf" TargetMode="External"/><Relationship Id="rId50" Type="http://schemas.openxmlformats.org/officeDocument/2006/relationships/hyperlink" Target="http://www.autism.org.uk/about/diagnosis/criteria-changes.aspx" TargetMode="External"/><Relationship Id="rId7" Type="http://schemas.openxmlformats.org/officeDocument/2006/relationships/hyperlink" Target="SLT%20and%20Autism%20Spring%202011/web-pages/understand-single-words.htm" TargetMode="External"/><Relationship Id="rId12" Type="http://schemas.openxmlformats.org/officeDocument/2006/relationships/hyperlink" Target="http://en.commtap.org/content/make-initiations-join-activities?classification=2-dev_description-p_nc" TargetMode="External"/><Relationship Id="rId17" Type="http://schemas.openxmlformats.org/officeDocument/2006/relationships/slide" Target="slide6.xml"/><Relationship Id="rId25" Type="http://schemas.openxmlformats.org/officeDocument/2006/relationships/image" Target="../media/image9.jpeg"/><Relationship Id="rId33" Type="http://schemas.openxmlformats.org/officeDocument/2006/relationships/slide" Target="slide35.xml"/><Relationship Id="rId38" Type="http://schemas.openxmlformats.org/officeDocument/2006/relationships/slide" Target="slide9.xml"/><Relationship Id="rId46" Type="http://schemas.openxmlformats.org/officeDocument/2006/relationships/hyperlink" Target="https://icd.who.int/browse11/l-m/en#/http%3a%2f%2fid.who.int%2ficd%2fentity%2f437815624" TargetMode="External"/><Relationship Id="rId2" Type="http://schemas.openxmlformats.org/officeDocument/2006/relationships/notesSlide" Target="../notesSlides/notesSlide1.xml"/><Relationship Id="rId16" Type="http://schemas.openxmlformats.org/officeDocument/2006/relationships/image" Target="../media/image2.png"/><Relationship Id="rId20" Type="http://schemas.openxmlformats.org/officeDocument/2006/relationships/image" Target="../media/image5.jpeg"/><Relationship Id="rId29" Type="http://schemas.openxmlformats.org/officeDocument/2006/relationships/slide" Target="slide4.xml"/><Relationship Id="rId41"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hyperlink" Target="http://en.commtap.org/content/indicates-no-given-choice?classification=2-dev_description-p_nc" TargetMode="External"/><Relationship Id="rId11" Type="http://schemas.openxmlformats.org/officeDocument/2006/relationships/hyperlink" Target="SLT%20and%20Autism%20Spring%202011/web-pages/make-initiations-join-activities_files" TargetMode="External"/><Relationship Id="rId24" Type="http://schemas.openxmlformats.org/officeDocument/2006/relationships/image" Target="../media/image8.png"/><Relationship Id="rId32" Type="http://schemas.openxmlformats.org/officeDocument/2006/relationships/slide" Target="slide30.xml"/><Relationship Id="rId37" Type="http://schemas.openxmlformats.org/officeDocument/2006/relationships/slide" Target="slide8.xml"/><Relationship Id="rId40" Type="http://schemas.openxmlformats.org/officeDocument/2006/relationships/slide" Target="slide18.xml"/><Relationship Id="rId45" Type="http://schemas.openxmlformats.org/officeDocument/2006/relationships/hyperlink" Target="2018-03-21%20Autism%20diagnosis%20-%20ICD.docx" TargetMode="External"/><Relationship Id="rId5" Type="http://schemas.openxmlformats.org/officeDocument/2006/relationships/hyperlink" Target="SLT%20and%20Autism%20Spring%202011/web-pages/indicates-no-given-choice.htm" TargetMode="External"/><Relationship Id="rId15" Type="http://schemas.openxmlformats.org/officeDocument/2006/relationships/slide" Target="slide27.xml"/><Relationship Id="rId23" Type="http://schemas.openxmlformats.org/officeDocument/2006/relationships/image" Target="../media/image7.png"/><Relationship Id="rId28" Type="http://schemas.openxmlformats.org/officeDocument/2006/relationships/slide" Target="slide7.xml"/><Relationship Id="rId36" Type="http://schemas.openxmlformats.org/officeDocument/2006/relationships/slide" Target="slide42.xml"/><Relationship Id="rId49" Type="http://schemas.openxmlformats.org/officeDocument/2006/relationships/hyperlink" Target="2018-03-21%20NAS%20info%20on%20diagnosis.pdf" TargetMode="External"/><Relationship Id="rId10" Type="http://schemas.openxmlformats.org/officeDocument/2006/relationships/hyperlink" Target="http://en.commtap.org/content/use-visual-timetable?classification=2-dev_description-p_nc" TargetMode="External"/><Relationship Id="rId19" Type="http://schemas.openxmlformats.org/officeDocument/2006/relationships/image" Target="../media/image4.png"/><Relationship Id="rId31" Type="http://schemas.openxmlformats.org/officeDocument/2006/relationships/slide" Target="slide31.xml"/><Relationship Id="rId44" Type="http://schemas.openxmlformats.org/officeDocument/2006/relationships/hyperlink" Target="SLT%20for%20autism%20additional%20slides%202015.pptx" TargetMode="External"/><Relationship Id="rId4" Type="http://schemas.openxmlformats.org/officeDocument/2006/relationships/slide" Target="slide29.xml"/><Relationship Id="rId9" Type="http://schemas.openxmlformats.org/officeDocument/2006/relationships/hyperlink" Target="SLT%20and%20Autism%20Spring%202011/web-pages/use-visual-timetable.htm" TargetMode="External"/><Relationship Id="rId14" Type="http://schemas.openxmlformats.org/officeDocument/2006/relationships/hyperlink" Target="http://en.commtap.org/content/four-word-phrases?classification=2-dev_description-p_nc" TargetMode="External"/><Relationship Id="rId22" Type="http://schemas.openxmlformats.org/officeDocument/2006/relationships/slide" Target="slide28.xml"/><Relationship Id="rId27" Type="http://schemas.openxmlformats.org/officeDocument/2006/relationships/slide" Target="slide34.xml"/><Relationship Id="rId30" Type="http://schemas.openxmlformats.org/officeDocument/2006/relationships/slide" Target="slide32.xml"/><Relationship Id="rId35" Type="http://schemas.openxmlformats.org/officeDocument/2006/relationships/slide" Target="slide46.xml"/><Relationship Id="rId43" Type="http://schemas.openxmlformats.org/officeDocument/2006/relationships/slide" Target="slide20.xml"/><Relationship Id="rId48" Type="http://schemas.openxmlformats.org/officeDocument/2006/relationships/hyperlink" Target="https://images.pearsonclinical.com/images/assets/basc-3/basc3resources/DSM5_DiagnosticCriteria_AutismSpectrumDisorder.pdf" TargetMode="External"/><Relationship Id="rId8" Type="http://schemas.openxmlformats.org/officeDocument/2006/relationships/hyperlink" Target="http://en.commtap.org/content/understand-single-words?classification=2-dev_description-p_nc" TargetMode="External"/><Relationship Id="rId51"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utismalert.org/uploads/PDF/ARTICLE--The%20Autism%20Diagnosis%20Observation%20Schedule-Generic%20-%20Measure%20of%20Social%20and%20Communication%20Deficits%20in%20Autism.pdf" TargetMode="External"/><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hyperlink" Target="../../../../../../../DOCUME~1/COMMTA~3/TAPWEB~1/Training/TRAINI~2/AUTISM~1/SL5B4B~1/ARTICLE--The%20Autism%20Diagnosis%20Observation%20Schedule-Generic%20-%20Measure%20of%20Social%20and%20Communication%20Deficits%20in%20Autism.pdf"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web-pages/make-initiations-join-activities.htm" TargetMode="External"/><Relationship Id="rId3" Type="http://schemas.openxmlformats.org/officeDocument/2006/relationships/hyperlink" Target="http://en.commtap.org/content/indicates-no-given-choice?classification=2-dev_description-p_nc" TargetMode="External"/><Relationship Id="rId7" Type="http://schemas.openxmlformats.org/officeDocument/2006/relationships/hyperlink" Target="http://en.commtap.org/content/use-visual-timetable?classification=2-dev_description-p_nc" TargetMode="External"/><Relationship Id="rId2" Type="http://schemas.openxmlformats.org/officeDocument/2006/relationships/hyperlink" Target="../web-pages/indicates-no-given-choice.htm" TargetMode="External"/><Relationship Id="rId1" Type="http://schemas.openxmlformats.org/officeDocument/2006/relationships/slideLayout" Target="../slideLayouts/slideLayout12.xml"/><Relationship Id="rId6" Type="http://schemas.openxmlformats.org/officeDocument/2006/relationships/hyperlink" Target="../web-pages/use-visual-timetable.htm" TargetMode="External"/><Relationship Id="rId11" Type="http://schemas.openxmlformats.org/officeDocument/2006/relationships/hyperlink" Target="http://en.commtap.org/content/four-word-phrases?classification=2-dev_description-p_nc" TargetMode="External"/><Relationship Id="rId5" Type="http://schemas.openxmlformats.org/officeDocument/2006/relationships/hyperlink" Target="http://en.commtap.org/content/understand-single-words?classification=2-dev_description-p_nc" TargetMode="External"/><Relationship Id="rId10" Type="http://schemas.openxmlformats.org/officeDocument/2006/relationships/hyperlink" Target="../web-pages/four-word-phrases.htm" TargetMode="External"/><Relationship Id="rId4" Type="http://schemas.openxmlformats.org/officeDocument/2006/relationships/hyperlink" Target="../web-pages/understand-single-words.htm" TargetMode="External"/><Relationship Id="rId9" Type="http://schemas.openxmlformats.org/officeDocument/2006/relationships/hyperlink" Target="http://en.commtap.org/content/make-initiations-join-activities?classification=2-dev_description-p_n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hyperlink" Target="clips/Clip01.m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clips/Clip06_phase2.mpg" TargetMode="External"/><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hyperlink" Target="clips/Clip07.m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clips/Clip08_phase3.mpg" TargetMode="External"/><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r2CgqmU6aw" TargetMode="External"/><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hyperlink" Target="clips/Lego_Therapy.mp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kymZzmg4jw" TargetMode="External"/><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hyperlink" Target="clips/The_Teacch_Approach.mp4"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file:///C:\Users\neiln\Dropbox\Commtap%20Main\Training%20and%20Publicity\Training%20Workshops%20Presentations%20Content\Autism%20and%20SLT%20(Roehampton%20and%20others)\Practical%20Version\2018-03-21%20NAS%20info%20on%20diagnosis.pdf" TargetMode="External"/><Relationship Id="rId3" Type="http://schemas.openxmlformats.org/officeDocument/2006/relationships/image" Target="../media/image13.png"/><Relationship Id="rId7" Type="http://schemas.openxmlformats.org/officeDocument/2006/relationships/hyperlink" Target="https://images.pearsonclinical.com/images/assets/basc-3/basc3resources/DSM5_DiagnosticCriteria_AutismSpectrumDisorder.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file:///C:\Users\neiln\Dropbox\Commtap%20Main\Training%20and%20Publicity\Training%20Workshops%20Presentations%20Content\Autism%20and%20SLT%20(Roehampton%20and%20others)\Practical%20Version\DSM5_DiagnosticCriteria_AutismSpectrumDisorder.pdf" TargetMode="External"/><Relationship Id="rId5" Type="http://schemas.openxmlformats.org/officeDocument/2006/relationships/hyperlink" Target="https://icd.who.int/browse11/l-m/en#/http%3a%2f%2fid.who.int%2ficd%2fentity%2f437815624" TargetMode="External"/><Relationship Id="rId4" Type="http://schemas.openxmlformats.org/officeDocument/2006/relationships/image" Target="../media/image14.png"/><Relationship Id="rId9" Type="http://schemas.openxmlformats.org/officeDocument/2006/relationships/hyperlink" Target="http://www.autism.org.uk/about/diagnosis/criteria-changes.aspx"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vIEwUbzF4c" TargetMode="External"/><Relationship Id="rId2" Type="http://schemas.openxmlformats.org/officeDocument/2006/relationships/image" Target="../media/image41.emf"/><Relationship Id="rId1" Type="http://schemas.openxmlformats.org/officeDocument/2006/relationships/slideLayout" Target="../slideLayouts/slideLayout2.xml"/><Relationship Id="rId4" Type="http://schemas.openxmlformats.org/officeDocument/2006/relationships/hyperlink" Target="clips/Intensive_Interaction_Sasha_Riana_3.mp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clips/home-pics-1.jpg" TargetMode="External"/><Relationship Id="rId3" Type="http://schemas.openxmlformats.org/officeDocument/2006/relationships/image" Target="../media/image15.png"/><Relationship Id="rId7" Type="http://schemas.openxmlformats.org/officeDocument/2006/relationships/hyperlink" Target="clips/Using_Picture_Schedules_in_the_Classroom.mp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youtube.com/watch?v=nzXRaA3ba_Q" TargetMode="Externa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hyperlink" Target="clips/home-pics-2.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9.emf"/><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widgit.com/" TargetMode="External"/><Relationship Id="rId2" Type="http://schemas.openxmlformats.org/officeDocument/2006/relationships/hyperlink" Target="http://www.commtap.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C0C0"/>
            </a:gs>
            <a:gs pos="100000">
              <a:schemeClr val="bg1"/>
            </a:gs>
          </a:gsLst>
          <a:lin ang="5400000" scaled="1"/>
        </a:gradFill>
        <a:effectLst/>
      </p:bgPr>
    </p:bg>
    <p:spTree>
      <p:nvGrpSpPr>
        <p:cNvPr id="1" name=""/>
        <p:cNvGrpSpPr/>
        <p:nvPr/>
      </p:nvGrpSpPr>
      <p:grpSpPr>
        <a:xfrm>
          <a:off x="0" y="0"/>
          <a:ext cx="0" cy="0"/>
          <a:chOff x="0" y="0"/>
          <a:chExt cx="0" cy="0"/>
        </a:xfrm>
      </p:grpSpPr>
      <p:sp>
        <p:nvSpPr>
          <p:cNvPr id="2051" name="AutoShape 14"/>
          <p:cNvSpPr>
            <a:spLocks noChangeArrowheads="1"/>
          </p:cNvSpPr>
          <p:nvPr/>
        </p:nvSpPr>
        <p:spPr bwMode="auto">
          <a:xfrm>
            <a:off x="250825" y="115888"/>
            <a:ext cx="2305050" cy="1189037"/>
          </a:xfrm>
          <a:prstGeom prst="wedgeRoundRectCallout">
            <a:avLst>
              <a:gd name="adj1" fmla="val 46486"/>
              <a:gd name="adj2" fmla="val 61213"/>
              <a:gd name="adj3" fmla="val 16667"/>
            </a:avLst>
          </a:prstGeom>
          <a:solidFill>
            <a:srgbClr val="F8F8F8"/>
          </a:solidFill>
          <a:ln w="31750"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400" b="1" dirty="0"/>
              <a:t>Speech and Language Therapists work with:</a:t>
            </a:r>
            <a:endParaRPr lang="en-GB" altLang="en-US" sz="1400" dirty="0"/>
          </a:p>
          <a:p>
            <a:pPr algn="ctr" eaLnBrk="1" hangingPunct="1">
              <a:spcBef>
                <a:spcPct val="0"/>
              </a:spcBef>
              <a:buFontTx/>
              <a:buNone/>
            </a:pPr>
            <a:endParaRPr lang="en-GB" altLang="en-US" sz="800" dirty="0"/>
          </a:p>
          <a:p>
            <a:pPr algn="ctr" eaLnBrk="1" hangingPunct="1">
              <a:spcBef>
                <a:spcPct val="0"/>
              </a:spcBef>
              <a:buFontTx/>
              <a:buNone/>
            </a:pPr>
            <a:endParaRPr lang="en-GB" altLang="en-US" sz="800" dirty="0"/>
          </a:p>
          <a:p>
            <a:pPr algn="ctr" eaLnBrk="1" hangingPunct="1">
              <a:spcBef>
                <a:spcPct val="0"/>
              </a:spcBef>
              <a:buFontTx/>
              <a:buNone/>
            </a:pPr>
            <a:endParaRPr lang="en-GB" altLang="en-US" sz="800" dirty="0"/>
          </a:p>
          <a:p>
            <a:pPr algn="ctr" eaLnBrk="1" hangingPunct="1">
              <a:spcBef>
                <a:spcPct val="0"/>
              </a:spcBef>
              <a:buFontTx/>
              <a:buNone/>
            </a:pPr>
            <a:endParaRPr lang="en-GB" altLang="en-US" sz="800" dirty="0"/>
          </a:p>
        </p:txBody>
      </p:sp>
      <p:sp>
        <p:nvSpPr>
          <p:cNvPr id="2052" name="Oval 17">
            <a:hlinkClick r:id="rId3" action="ppaction://hlinksldjump"/>
          </p:cNvPr>
          <p:cNvSpPr>
            <a:spLocks noChangeArrowheads="1"/>
          </p:cNvSpPr>
          <p:nvPr/>
        </p:nvSpPr>
        <p:spPr bwMode="auto">
          <a:xfrm>
            <a:off x="2887663" y="2563813"/>
            <a:ext cx="3367087" cy="1728787"/>
          </a:xfrm>
          <a:prstGeom prst="ellipse">
            <a:avLst/>
          </a:prstGeom>
          <a:solidFill>
            <a:srgbClr val="EAEAEA"/>
          </a:solidFill>
          <a:ln w="317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 tIns="18000" rIns="7200" bIns="180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p>
        </p:txBody>
      </p:sp>
      <p:sp>
        <p:nvSpPr>
          <p:cNvPr id="2053" name="AutoShape 32">
            <a:hlinkClick r:id="rId4" action="ppaction://hlinksldjump"/>
          </p:cNvPr>
          <p:cNvSpPr>
            <a:spLocks noChangeArrowheads="1"/>
          </p:cNvSpPr>
          <p:nvPr/>
        </p:nvSpPr>
        <p:spPr bwMode="auto">
          <a:xfrm>
            <a:off x="323850" y="3051175"/>
            <a:ext cx="1079500" cy="755650"/>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800" b="1" dirty="0"/>
              <a:t>[TEACCH]</a:t>
            </a:r>
          </a:p>
          <a:p>
            <a:pPr eaLnBrk="1" hangingPunct="1">
              <a:spcBef>
                <a:spcPct val="0"/>
              </a:spcBef>
            </a:pPr>
            <a:r>
              <a:rPr lang="en-GB" altLang="en-US" sz="400" b="1" dirty="0"/>
              <a:t> </a:t>
            </a:r>
            <a:r>
              <a:rPr lang="en-GB" altLang="en-US" sz="400" dirty="0"/>
              <a:t>Structured uncluttered environment – clear areas for work and for leisure;</a:t>
            </a:r>
          </a:p>
          <a:p>
            <a:pPr eaLnBrk="1" hangingPunct="1">
              <a:spcBef>
                <a:spcPct val="0"/>
              </a:spcBef>
            </a:pPr>
            <a:r>
              <a:rPr lang="en-GB" altLang="en-US" sz="400" dirty="0"/>
              <a:t> Clearly structured day using timetables;</a:t>
            </a:r>
          </a:p>
          <a:p>
            <a:pPr eaLnBrk="1" hangingPunct="1">
              <a:spcBef>
                <a:spcPct val="0"/>
              </a:spcBef>
            </a:pPr>
            <a:r>
              <a:rPr lang="en-GB" altLang="en-US" sz="400" dirty="0"/>
              <a:t> Work to be done, and work finished baskets;</a:t>
            </a:r>
          </a:p>
          <a:p>
            <a:pPr eaLnBrk="1" hangingPunct="1">
              <a:spcBef>
                <a:spcPct val="0"/>
              </a:spcBef>
            </a:pPr>
            <a:r>
              <a:rPr lang="en-GB" altLang="en-US" sz="400" dirty="0"/>
              <a:t> Some aspects of this may be difficult to achieve in a typical primary classroom.</a:t>
            </a:r>
          </a:p>
          <a:p>
            <a:pPr eaLnBrk="1" hangingPunct="1">
              <a:spcBef>
                <a:spcPct val="0"/>
              </a:spcBef>
              <a:buFontTx/>
              <a:buNone/>
            </a:pPr>
            <a:endParaRPr lang="en-GB" altLang="en-US" sz="300" i="1" dirty="0"/>
          </a:p>
          <a:p>
            <a:pPr eaLnBrk="1" hangingPunct="1">
              <a:spcBef>
                <a:spcPct val="0"/>
              </a:spcBef>
              <a:buFontTx/>
              <a:buNone/>
            </a:pPr>
            <a:r>
              <a:rPr lang="en-GB" altLang="en-US" sz="300" i="1" dirty="0"/>
              <a:t>Acronym is: </a:t>
            </a:r>
            <a:r>
              <a:rPr lang="en-GB" altLang="en-US" sz="300" b="1" i="1" dirty="0"/>
              <a:t>T</a:t>
            </a:r>
            <a:r>
              <a:rPr lang="en-GB" altLang="en-US" sz="300" i="1" dirty="0"/>
              <a:t>reatment and </a:t>
            </a:r>
            <a:r>
              <a:rPr lang="en-GB" altLang="en-US" sz="300" b="1" i="1" dirty="0"/>
              <a:t>E</a:t>
            </a:r>
            <a:r>
              <a:rPr lang="en-GB" altLang="en-US" sz="300" i="1" dirty="0"/>
              <a:t>ducation of </a:t>
            </a:r>
            <a:r>
              <a:rPr lang="en-GB" altLang="en-US" sz="300" b="1" i="1" dirty="0"/>
              <a:t>A</a:t>
            </a:r>
            <a:r>
              <a:rPr lang="en-GB" altLang="en-US" sz="300" i="1" dirty="0"/>
              <a:t>utistic and related </a:t>
            </a:r>
            <a:r>
              <a:rPr lang="en-GB" altLang="en-US" sz="300" b="1" i="1" dirty="0"/>
              <a:t>C</a:t>
            </a:r>
            <a:r>
              <a:rPr lang="en-GB" altLang="en-US" sz="300" i="1" dirty="0"/>
              <a:t>ommunication-handicapped </a:t>
            </a:r>
            <a:r>
              <a:rPr lang="en-GB" altLang="en-US" sz="300" b="1" i="1" dirty="0"/>
              <a:t>Ch</a:t>
            </a:r>
            <a:r>
              <a:rPr lang="en-GB" altLang="en-US" sz="300" i="1" dirty="0"/>
              <a:t>ildren</a:t>
            </a:r>
          </a:p>
        </p:txBody>
      </p:sp>
      <p:sp>
        <p:nvSpPr>
          <p:cNvPr id="2059" name="AutoShape 53"/>
          <p:cNvSpPr>
            <a:spLocks noChangeArrowheads="1"/>
          </p:cNvSpPr>
          <p:nvPr/>
        </p:nvSpPr>
        <p:spPr bwMode="auto">
          <a:xfrm>
            <a:off x="6335713" y="115888"/>
            <a:ext cx="2665412" cy="5761037"/>
          </a:xfrm>
          <a:prstGeom prst="roundRect">
            <a:avLst>
              <a:gd name="adj" fmla="val 16667"/>
            </a:avLst>
          </a:prstGeom>
          <a:solidFill>
            <a:srgbClr val="F8F8F8"/>
          </a:solidFill>
          <a:ln w="317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800" b="1" dirty="0">
                <a:latin typeface="Arial" charset="0"/>
              </a:rPr>
              <a:t>Speech and Language </a:t>
            </a:r>
          </a:p>
          <a:p>
            <a:pPr algn="ctr" eaLnBrk="1" hangingPunct="1">
              <a:spcBef>
                <a:spcPct val="0"/>
              </a:spcBef>
              <a:buFontTx/>
              <a:buNone/>
            </a:pPr>
            <a:r>
              <a:rPr lang="en-GB" altLang="en-US" sz="1800" b="1" dirty="0">
                <a:latin typeface="Arial" charset="0"/>
              </a:rPr>
              <a:t>Therapy Process</a:t>
            </a:r>
          </a:p>
        </p:txBody>
      </p:sp>
      <p:sp>
        <p:nvSpPr>
          <p:cNvPr id="2060" name="Rectangle 56"/>
          <p:cNvSpPr>
            <a:spLocks noChangeArrowheads="1"/>
          </p:cNvSpPr>
          <p:nvPr/>
        </p:nvSpPr>
        <p:spPr bwMode="auto">
          <a:xfrm>
            <a:off x="6408738" y="908050"/>
            <a:ext cx="2519362" cy="57626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700" b="1" dirty="0">
                <a:latin typeface="Arial" charset="0"/>
              </a:rPr>
              <a:t>Referral</a:t>
            </a:r>
          </a:p>
        </p:txBody>
      </p:sp>
      <p:sp>
        <p:nvSpPr>
          <p:cNvPr id="2061" name="Rectangle 57"/>
          <p:cNvSpPr>
            <a:spLocks noChangeArrowheads="1"/>
          </p:cNvSpPr>
          <p:nvPr/>
        </p:nvSpPr>
        <p:spPr bwMode="auto">
          <a:xfrm>
            <a:off x="6408738" y="1592263"/>
            <a:ext cx="2519362" cy="133191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700" b="1" dirty="0">
                <a:latin typeface="Arial" charset="0"/>
              </a:rPr>
              <a:t>Assessment</a:t>
            </a:r>
          </a:p>
        </p:txBody>
      </p:sp>
      <p:sp>
        <p:nvSpPr>
          <p:cNvPr id="2062" name="Rectangle 58"/>
          <p:cNvSpPr>
            <a:spLocks noChangeArrowheads="1"/>
          </p:cNvSpPr>
          <p:nvPr/>
        </p:nvSpPr>
        <p:spPr bwMode="auto">
          <a:xfrm>
            <a:off x="6408738" y="3033713"/>
            <a:ext cx="2519362" cy="10445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700" b="1" dirty="0">
                <a:latin typeface="Arial" charset="0"/>
              </a:rPr>
              <a:t>Goals/targets</a:t>
            </a:r>
          </a:p>
        </p:txBody>
      </p:sp>
      <p:sp>
        <p:nvSpPr>
          <p:cNvPr id="2063" name="Rectangle 59"/>
          <p:cNvSpPr>
            <a:spLocks noChangeArrowheads="1"/>
          </p:cNvSpPr>
          <p:nvPr/>
        </p:nvSpPr>
        <p:spPr bwMode="auto">
          <a:xfrm>
            <a:off x="6408738" y="4184650"/>
            <a:ext cx="2519362" cy="6826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b="1" dirty="0">
              <a:latin typeface="Arial" charset="0"/>
            </a:endParaRPr>
          </a:p>
        </p:txBody>
      </p:sp>
      <p:sp>
        <p:nvSpPr>
          <p:cNvPr id="2064" name="Rectangle 60"/>
          <p:cNvSpPr>
            <a:spLocks noChangeArrowheads="1"/>
          </p:cNvSpPr>
          <p:nvPr/>
        </p:nvSpPr>
        <p:spPr bwMode="auto">
          <a:xfrm>
            <a:off x="6408738" y="4976813"/>
            <a:ext cx="2519362" cy="54133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b="1" dirty="0">
              <a:latin typeface="Arial" charset="0"/>
            </a:endParaRPr>
          </a:p>
        </p:txBody>
      </p:sp>
      <p:sp>
        <p:nvSpPr>
          <p:cNvPr id="2065" name="Text Box 62"/>
          <p:cNvSpPr txBox="1">
            <a:spLocks noChangeArrowheads="1"/>
          </p:cNvSpPr>
          <p:nvPr/>
        </p:nvSpPr>
        <p:spPr bwMode="auto">
          <a:xfrm>
            <a:off x="6408738" y="1125538"/>
            <a:ext cx="2519362" cy="3683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600" dirty="0">
                <a:latin typeface="Arial" charset="0"/>
              </a:rPr>
              <a:t>Referral can come from: school, parents/carers, or others;</a:t>
            </a:r>
          </a:p>
          <a:p>
            <a:pPr eaLnBrk="1" hangingPunct="1">
              <a:spcBef>
                <a:spcPct val="0"/>
              </a:spcBef>
              <a:buFontTx/>
              <a:buNone/>
            </a:pPr>
            <a:r>
              <a:rPr lang="en-GB" altLang="en-US" sz="600" dirty="0">
                <a:latin typeface="Arial" charset="0"/>
              </a:rPr>
              <a:t>Permission must be given by someone with parental responsibility;</a:t>
            </a:r>
          </a:p>
          <a:p>
            <a:pPr eaLnBrk="1" hangingPunct="1">
              <a:spcBef>
                <a:spcPct val="0"/>
              </a:spcBef>
              <a:buFontTx/>
              <a:buNone/>
            </a:pPr>
            <a:r>
              <a:rPr lang="en-GB" altLang="en-US" sz="600" dirty="0">
                <a:latin typeface="Arial" charset="0"/>
              </a:rPr>
              <a:t>Take on referral if appropriate – otherwise signpost to other services.</a:t>
            </a:r>
          </a:p>
        </p:txBody>
      </p:sp>
      <p:sp>
        <p:nvSpPr>
          <p:cNvPr id="2066" name="AutoShape 64"/>
          <p:cNvSpPr>
            <a:spLocks noChangeArrowheads="1"/>
          </p:cNvSpPr>
          <p:nvPr/>
        </p:nvSpPr>
        <p:spPr bwMode="auto">
          <a:xfrm>
            <a:off x="6480175" y="2457450"/>
            <a:ext cx="1152525" cy="395288"/>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dirty="0">
              <a:latin typeface="Arial" charset="0"/>
            </a:endParaRPr>
          </a:p>
        </p:txBody>
      </p:sp>
      <p:sp>
        <p:nvSpPr>
          <p:cNvPr id="2067" name="Text Box 66"/>
          <p:cNvSpPr txBox="1">
            <a:spLocks noChangeArrowheads="1"/>
          </p:cNvSpPr>
          <p:nvPr/>
        </p:nvSpPr>
        <p:spPr bwMode="auto">
          <a:xfrm>
            <a:off x="6659563" y="2457450"/>
            <a:ext cx="744537" cy="152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dirty="0">
                <a:latin typeface="Arial" charset="0"/>
              </a:rPr>
              <a:t>Assessment - how</a:t>
            </a:r>
          </a:p>
        </p:txBody>
      </p:sp>
      <p:sp>
        <p:nvSpPr>
          <p:cNvPr id="2068" name="Text Box 67"/>
          <p:cNvSpPr txBox="1">
            <a:spLocks noChangeArrowheads="1"/>
          </p:cNvSpPr>
          <p:nvPr/>
        </p:nvSpPr>
        <p:spPr bwMode="auto">
          <a:xfrm>
            <a:off x="6484938" y="2530475"/>
            <a:ext cx="1152525" cy="3524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200" dirty="0">
                <a:latin typeface="Arial" charset="0"/>
              </a:rPr>
              <a:t> </a:t>
            </a:r>
            <a:r>
              <a:rPr lang="en-GB" altLang="en-US" sz="300" dirty="0">
                <a:latin typeface="Arial" charset="0"/>
              </a:rPr>
              <a:t>Discussions with teacher, teaching assistants, parents etc. to find out the nature of their current concerns;</a:t>
            </a:r>
          </a:p>
          <a:p>
            <a:pPr eaLnBrk="1" hangingPunct="1">
              <a:spcBef>
                <a:spcPct val="0"/>
              </a:spcBef>
            </a:pPr>
            <a:r>
              <a:rPr lang="en-GB" altLang="en-US" sz="300" dirty="0">
                <a:latin typeface="Arial" charset="0"/>
              </a:rPr>
              <a:t> Observation in class, and other environments:</a:t>
            </a:r>
          </a:p>
          <a:p>
            <a:pPr eaLnBrk="1" hangingPunct="1">
              <a:spcBef>
                <a:spcPct val="0"/>
              </a:spcBef>
            </a:pPr>
            <a:r>
              <a:rPr lang="en-GB" altLang="en-US" sz="300" dirty="0">
                <a:latin typeface="Arial" charset="0"/>
              </a:rPr>
              <a:t> Assessment of child’s skills in 1:1 situation – often using toys or picture materials</a:t>
            </a:r>
            <a:endParaRPr lang="en-GB" altLang="en-US" sz="200" dirty="0">
              <a:latin typeface="Arial" charset="0"/>
            </a:endParaRPr>
          </a:p>
          <a:p>
            <a:pPr eaLnBrk="1" hangingPunct="1">
              <a:spcBef>
                <a:spcPct val="0"/>
              </a:spcBef>
              <a:buFontTx/>
              <a:buNone/>
            </a:pPr>
            <a:r>
              <a:rPr lang="en-GB" altLang="en-US" sz="200" dirty="0">
                <a:latin typeface="Arial" charset="0"/>
              </a:rPr>
              <a:t>             </a:t>
            </a:r>
            <a:endParaRPr lang="en-GB" altLang="en-US" sz="300" dirty="0">
              <a:latin typeface="Arial" charset="0"/>
            </a:endParaRPr>
          </a:p>
        </p:txBody>
      </p:sp>
      <p:sp>
        <p:nvSpPr>
          <p:cNvPr id="2069" name="AutoShape 68"/>
          <p:cNvSpPr>
            <a:spLocks noChangeArrowheads="1"/>
          </p:cNvSpPr>
          <p:nvPr/>
        </p:nvSpPr>
        <p:spPr bwMode="auto">
          <a:xfrm>
            <a:off x="7704138" y="1916113"/>
            <a:ext cx="1150937" cy="936625"/>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dirty="0">
              <a:latin typeface="Arial" charset="0"/>
            </a:endParaRPr>
          </a:p>
        </p:txBody>
      </p:sp>
      <p:sp>
        <p:nvSpPr>
          <p:cNvPr id="2070" name="Text Box 69"/>
          <p:cNvSpPr txBox="1">
            <a:spLocks noChangeArrowheads="1"/>
          </p:cNvSpPr>
          <p:nvPr/>
        </p:nvSpPr>
        <p:spPr bwMode="auto">
          <a:xfrm>
            <a:off x="7632700" y="1916113"/>
            <a:ext cx="1317625" cy="2127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dirty="0">
                <a:latin typeface="Arial" charset="0"/>
              </a:rPr>
              <a:t>Assessment – What</a:t>
            </a:r>
          </a:p>
          <a:p>
            <a:pPr algn="ctr" eaLnBrk="1" hangingPunct="1">
              <a:spcBef>
                <a:spcPct val="0"/>
              </a:spcBef>
              <a:buFontTx/>
              <a:buNone/>
            </a:pPr>
            <a:r>
              <a:rPr lang="en-GB" altLang="en-US" sz="400" dirty="0">
                <a:latin typeface="Arial" charset="0"/>
              </a:rPr>
              <a:t>All aspects of the child’s communication including:</a:t>
            </a:r>
          </a:p>
        </p:txBody>
      </p:sp>
      <p:sp>
        <p:nvSpPr>
          <p:cNvPr id="2071" name="Text Box 70"/>
          <p:cNvSpPr txBox="1">
            <a:spLocks noChangeArrowheads="1"/>
          </p:cNvSpPr>
          <p:nvPr/>
        </p:nvSpPr>
        <p:spPr bwMode="auto">
          <a:xfrm>
            <a:off x="7667625" y="2060575"/>
            <a:ext cx="1116013" cy="2762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300" dirty="0">
                <a:latin typeface="Arial" charset="0"/>
              </a:rPr>
              <a:t> Language comprehension;</a:t>
            </a:r>
          </a:p>
          <a:p>
            <a:pPr eaLnBrk="1" hangingPunct="1">
              <a:spcBef>
                <a:spcPct val="0"/>
              </a:spcBef>
            </a:pPr>
            <a:r>
              <a:rPr lang="en-GB" altLang="en-US" sz="300" dirty="0">
                <a:latin typeface="Arial" charset="0"/>
              </a:rPr>
              <a:t> Language expression;</a:t>
            </a:r>
          </a:p>
          <a:p>
            <a:pPr eaLnBrk="1" hangingPunct="1">
              <a:spcBef>
                <a:spcPct val="0"/>
              </a:spcBef>
            </a:pPr>
            <a:r>
              <a:rPr lang="en-GB" altLang="en-US" sz="300" dirty="0">
                <a:latin typeface="Arial" charset="0"/>
              </a:rPr>
              <a:t> Play, language in play;</a:t>
            </a:r>
          </a:p>
          <a:p>
            <a:pPr eaLnBrk="1" hangingPunct="1">
              <a:spcBef>
                <a:spcPct val="0"/>
              </a:spcBef>
            </a:pPr>
            <a:r>
              <a:rPr lang="en-GB" altLang="en-US" sz="300" dirty="0">
                <a:latin typeface="Arial" charset="0"/>
              </a:rPr>
              <a:t> Speech</a:t>
            </a:r>
            <a:r>
              <a:rPr lang="en-GB" altLang="en-US" sz="200" dirty="0">
                <a:latin typeface="Arial" charset="0"/>
              </a:rPr>
              <a:t>             </a:t>
            </a:r>
            <a:endParaRPr lang="en-GB" altLang="en-US" sz="300" dirty="0">
              <a:latin typeface="Arial" charset="0"/>
            </a:endParaRPr>
          </a:p>
        </p:txBody>
      </p:sp>
      <p:sp>
        <p:nvSpPr>
          <p:cNvPr id="2072" name="Text Box 72"/>
          <p:cNvSpPr txBox="1">
            <a:spLocks noChangeArrowheads="1"/>
          </p:cNvSpPr>
          <p:nvPr/>
        </p:nvSpPr>
        <p:spPr bwMode="auto">
          <a:xfrm>
            <a:off x="7667625" y="2241550"/>
            <a:ext cx="787400" cy="3190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300" dirty="0">
                <a:latin typeface="Arial" charset="0"/>
              </a:rPr>
              <a:t> Social use of language:</a:t>
            </a:r>
          </a:p>
          <a:p>
            <a:pPr eaLnBrk="1" hangingPunct="1">
              <a:spcBef>
                <a:spcPct val="0"/>
              </a:spcBef>
              <a:buFontTx/>
              <a:buNone/>
            </a:pPr>
            <a:r>
              <a:rPr lang="en-GB" altLang="en-US" sz="200" dirty="0">
                <a:latin typeface="Arial" charset="0"/>
              </a:rPr>
              <a:t>        * gaining attention</a:t>
            </a:r>
          </a:p>
          <a:p>
            <a:pPr eaLnBrk="1" hangingPunct="1">
              <a:spcBef>
                <a:spcPct val="0"/>
              </a:spcBef>
              <a:buFontTx/>
              <a:buNone/>
            </a:pPr>
            <a:r>
              <a:rPr lang="en-GB" altLang="en-US" sz="200" dirty="0">
                <a:latin typeface="Arial" charset="0"/>
              </a:rPr>
              <a:t>        * commenting</a:t>
            </a:r>
          </a:p>
          <a:p>
            <a:pPr eaLnBrk="1" hangingPunct="1">
              <a:spcBef>
                <a:spcPct val="0"/>
              </a:spcBef>
              <a:buFontTx/>
              <a:buNone/>
            </a:pPr>
            <a:r>
              <a:rPr lang="en-GB" altLang="en-US" sz="200" dirty="0">
                <a:latin typeface="Arial" charset="0"/>
              </a:rPr>
              <a:t>        * requesting</a:t>
            </a:r>
          </a:p>
          <a:p>
            <a:pPr eaLnBrk="1" hangingPunct="1">
              <a:spcBef>
                <a:spcPct val="0"/>
              </a:spcBef>
              <a:buFontTx/>
              <a:buNone/>
            </a:pPr>
            <a:r>
              <a:rPr lang="en-GB" altLang="en-US" sz="200" dirty="0">
                <a:latin typeface="Arial" charset="0"/>
              </a:rPr>
              <a:t>        * recounting information</a:t>
            </a:r>
          </a:p>
          <a:p>
            <a:pPr eaLnBrk="1" hangingPunct="1">
              <a:spcBef>
                <a:spcPct val="0"/>
              </a:spcBef>
              <a:buFontTx/>
              <a:buNone/>
            </a:pPr>
            <a:r>
              <a:rPr lang="en-GB" altLang="en-US" sz="200" dirty="0">
                <a:latin typeface="Arial" charset="0"/>
              </a:rPr>
              <a:t>        * giving instructions</a:t>
            </a:r>
          </a:p>
          <a:p>
            <a:pPr eaLnBrk="1" hangingPunct="1">
              <a:spcBef>
                <a:spcPct val="0"/>
              </a:spcBef>
              <a:buFontTx/>
              <a:buNone/>
            </a:pPr>
            <a:r>
              <a:rPr lang="en-GB" altLang="en-US" sz="200" dirty="0">
                <a:latin typeface="Arial" charset="0"/>
              </a:rPr>
              <a:t>        * adjustment of language according to the context</a:t>
            </a:r>
            <a:endParaRPr lang="en-GB" altLang="en-US" sz="800" dirty="0">
              <a:latin typeface="Arial" charset="0"/>
            </a:endParaRPr>
          </a:p>
        </p:txBody>
      </p:sp>
      <p:sp>
        <p:nvSpPr>
          <p:cNvPr id="2073" name="AutoShape 73"/>
          <p:cNvSpPr>
            <a:spLocks noChangeArrowheads="1"/>
          </p:cNvSpPr>
          <p:nvPr/>
        </p:nvSpPr>
        <p:spPr bwMode="auto">
          <a:xfrm>
            <a:off x="6480175" y="2168525"/>
            <a:ext cx="1150938" cy="252413"/>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dirty="0">
              <a:latin typeface="Arial" charset="0"/>
            </a:endParaRPr>
          </a:p>
        </p:txBody>
      </p:sp>
      <p:sp>
        <p:nvSpPr>
          <p:cNvPr id="2074" name="Text Box 76"/>
          <p:cNvSpPr txBox="1">
            <a:spLocks noChangeArrowheads="1"/>
          </p:cNvSpPr>
          <p:nvPr/>
        </p:nvSpPr>
        <p:spPr bwMode="auto">
          <a:xfrm>
            <a:off x="6480175" y="2166938"/>
            <a:ext cx="1114425" cy="244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dirty="0">
                <a:latin typeface="Arial" charset="0"/>
              </a:rPr>
              <a:t>Assessment – Why</a:t>
            </a:r>
          </a:p>
          <a:p>
            <a:pPr eaLnBrk="1" hangingPunct="1">
              <a:spcBef>
                <a:spcPct val="0"/>
              </a:spcBef>
              <a:buFontTx/>
              <a:buNone/>
            </a:pPr>
            <a:r>
              <a:rPr lang="en-GB" altLang="en-US" sz="300" dirty="0">
                <a:latin typeface="Arial" charset="0"/>
              </a:rPr>
              <a:t>To find out if there is a problem, to determine what to work on, to assess the effectiveness of the therapy</a:t>
            </a:r>
          </a:p>
        </p:txBody>
      </p:sp>
      <p:sp>
        <p:nvSpPr>
          <p:cNvPr id="2075" name="AutoShape 77"/>
          <p:cNvSpPr>
            <a:spLocks noChangeArrowheads="1"/>
          </p:cNvSpPr>
          <p:nvPr/>
        </p:nvSpPr>
        <p:spPr bwMode="auto">
          <a:xfrm>
            <a:off x="6480175" y="1916113"/>
            <a:ext cx="1150938" cy="215900"/>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dirty="0">
              <a:latin typeface="Arial" charset="0"/>
            </a:endParaRPr>
          </a:p>
        </p:txBody>
      </p:sp>
      <p:sp>
        <p:nvSpPr>
          <p:cNvPr id="2076" name="Text Box 78"/>
          <p:cNvSpPr txBox="1">
            <a:spLocks noChangeArrowheads="1"/>
          </p:cNvSpPr>
          <p:nvPr/>
        </p:nvSpPr>
        <p:spPr bwMode="auto">
          <a:xfrm>
            <a:off x="6480175" y="1916113"/>
            <a:ext cx="1116013" cy="244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dirty="0">
                <a:latin typeface="Arial" charset="0"/>
              </a:rPr>
              <a:t>Assessment – When</a:t>
            </a:r>
          </a:p>
          <a:p>
            <a:pPr eaLnBrk="1" hangingPunct="1">
              <a:spcBef>
                <a:spcPct val="0"/>
              </a:spcBef>
              <a:buFontTx/>
              <a:buNone/>
            </a:pPr>
            <a:r>
              <a:rPr lang="en-GB" altLang="en-US" sz="300" dirty="0">
                <a:latin typeface="Arial" charset="0"/>
              </a:rPr>
              <a:t>At initial referral and at other points to evaluate therapy and re-evaluate the nature of their needs.</a:t>
            </a:r>
          </a:p>
        </p:txBody>
      </p:sp>
      <p:sp>
        <p:nvSpPr>
          <p:cNvPr id="2077" name="Text Box 79"/>
          <p:cNvSpPr txBox="1">
            <a:spLocks noChangeArrowheads="1"/>
          </p:cNvSpPr>
          <p:nvPr/>
        </p:nvSpPr>
        <p:spPr bwMode="auto">
          <a:xfrm>
            <a:off x="6408738" y="3284538"/>
            <a:ext cx="2490787" cy="4127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600" dirty="0">
                <a:latin typeface="Arial" charset="0"/>
              </a:rPr>
              <a:t> </a:t>
            </a:r>
            <a:r>
              <a:rPr lang="en-GB" altLang="en-US" sz="500" dirty="0">
                <a:latin typeface="Arial" charset="0"/>
              </a:rPr>
              <a:t>Functional – i.e. addressing the </a:t>
            </a:r>
            <a:r>
              <a:rPr lang="en-GB" altLang="en-US" sz="500" i="1" dirty="0">
                <a:latin typeface="Arial" charset="0"/>
              </a:rPr>
              <a:t>child’s</a:t>
            </a:r>
            <a:r>
              <a:rPr lang="en-GB" altLang="en-US" sz="500" dirty="0">
                <a:latin typeface="Arial" charset="0"/>
              </a:rPr>
              <a:t> needs or what they might need in the future</a:t>
            </a:r>
          </a:p>
          <a:p>
            <a:pPr eaLnBrk="1" hangingPunct="1">
              <a:spcBef>
                <a:spcPct val="0"/>
              </a:spcBef>
            </a:pPr>
            <a:r>
              <a:rPr lang="en-GB" altLang="en-US" sz="500" dirty="0">
                <a:latin typeface="Arial" charset="0"/>
              </a:rPr>
              <a:t> SMART – specific, measurable, achievable, relevant, time limited</a:t>
            </a:r>
          </a:p>
          <a:p>
            <a:pPr eaLnBrk="1" hangingPunct="1">
              <a:spcBef>
                <a:spcPct val="0"/>
              </a:spcBef>
            </a:pPr>
            <a:r>
              <a:rPr lang="en-GB" altLang="en-US" sz="500" dirty="0">
                <a:latin typeface="Arial" charset="0"/>
              </a:rPr>
              <a:t> Integrating with the school curriculum (Commtap)</a:t>
            </a:r>
          </a:p>
          <a:p>
            <a:pPr eaLnBrk="1" hangingPunct="1">
              <a:spcBef>
                <a:spcPct val="0"/>
              </a:spcBef>
            </a:pPr>
            <a:r>
              <a:rPr lang="en-GB" altLang="en-US" sz="500" dirty="0">
                <a:latin typeface="Arial" charset="0"/>
              </a:rPr>
              <a:t> Always ask “so what?”</a:t>
            </a:r>
          </a:p>
        </p:txBody>
      </p:sp>
      <p:sp>
        <p:nvSpPr>
          <p:cNvPr id="2078" name="AutoShape 80"/>
          <p:cNvSpPr>
            <a:spLocks noChangeArrowheads="1"/>
          </p:cNvSpPr>
          <p:nvPr/>
        </p:nvSpPr>
        <p:spPr bwMode="auto">
          <a:xfrm>
            <a:off x="6480175" y="3716338"/>
            <a:ext cx="2343150" cy="323850"/>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dirty="0">
              <a:latin typeface="Arial" charset="0"/>
            </a:endParaRPr>
          </a:p>
        </p:txBody>
      </p:sp>
      <p:sp>
        <p:nvSpPr>
          <p:cNvPr id="2079" name="Text Box 81"/>
          <p:cNvSpPr txBox="1">
            <a:spLocks noChangeArrowheads="1"/>
          </p:cNvSpPr>
          <p:nvPr/>
        </p:nvSpPr>
        <p:spPr bwMode="auto">
          <a:xfrm>
            <a:off x="6481763" y="3679825"/>
            <a:ext cx="2259012" cy="3333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dirty="0">
                <a:latin typeface="Arial" charset="0"/>
              </a:rPr>
              <a:t>Goals – examples</a:t>
            </a:r>
          </a:p>
          <a:p>
            <a:pPr eaLnBrk="1" hangingPunct="1">
              <a:spcBef>
                <a:spcPct val="0"/>
              </a:spcBef>
            </a:pPr>
            <a:r>
              <a:rPr lang="en-GB" altLang="en-US" sz="400" dirty="0">
                <a:latin typeface="Arial" charset="0"/>
              </a:rPr>
              <a:t> Use a picture to make a request;</a:t>
            </a:r>
          </a:p>
          <a:p>
            <a:pPr eaLnBrk="1" hangingPunct="1">
              <a:spcBef>
                <a:spcPct val="0"/>
              </a:spcBef>
            </a:pPr>
            <a:r>
              <a:rPr lang="en-GB" altLang="en-US" sz="400" dirty="0">
                <a:latin typeface="Arial" charset="0"/>
              </a:rPr>
              <a:t> To only say nice things about what people look like;</a:t>
            </a:r>
          </a:p>
          <a:p>
            <a:pPr eaLnBrk="1" hangingPunct="1">
              <a:spcBef>
                <a:spcPct val="0"/>
              </a:spcBef>
            </a:pPr>
            <a:r>
              <a:rPr lang="en-GB" altLang="en-US" sz="400" dirty="0">
                <a:latin typeface="Arial" charset="0"/>
              </a:rPr>
              <a:t> To talk about something that just happened.</a:t>
            </a:r>
          </a:p>
        </p:txBody>
      </p:sp>
      <p:sp>
        <p:nvSpPr>
          <p:cNvPr id="2080" name="Text Box 82"/>
          <p:cNvSpPr txBox="1">
            <a:spLocks noChangeArrowheads="1"/>
          </p:cNvSpPr>
          <p:nvPr/>
        </p:nvSpPr>
        <p:spPr bwMode="auto">
          <a:xfrm>
            <a:off x="6408738" y="4149725"/>
            <a:ext cx="2519362" cy="4413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50000"/>
              </a:spcBef>
              <a:buFontTx/>
              <a:buNone/>
            </a:pPr>
            <a:r>
              <a:rPr lang="en-GB" altLang="en-US" sz="1700" b="1" dirty="0">
                <a:latin typeface="Arial" charset="0"/>
              </a:rPr>
              <a:t>Activities</a:t>
            </a:r>
          </a:p>
          <a:p>
            <a:pPr eaLnBrk="1" hangingPunct="1">
              <a:spcBef>
                <a:spcPct val="50000"/>
              </a:spcBef>
              <a:buFontTx/>
              <a:buNone/>
            </a:pPr>
            <a:r>
              <a:rPr lang="en-GB" altLang="en-US" sz="400" dirty="0">
                <a:latin typeface="Arial" charset="0"/>
              </a:rPr>
              <a:t>Suggest some activities for working towards the goals.</a:t>
            </a:r>
          </a:p>
        </p:txBody>
      </p:sp>
      <p:sp>
        <p:nvSpPr>
          <p:cNvPr id="2081" name="Text Box 83"/>
          <p:cNvSpPr txBox="1">
            <a:spLocks noChangeArrowheads="1"/>
          </p:cNvSpPr>
          <p:nvPr/>
        </p:nvSpPr>
        <p:spPr bwMode="auto">
          <a:xfrm>
            <a:off x="6408738" y="4976813"/>
            <a:ext cx="2519362" cy="47148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700" b="1" dirty="0">
                <a:latin typeface="Arial" charset="0"/>
              </a:rPr>
              <a:t>Training/Advice</a:t>
            </a:r>
            <a:endParaRPr lang="en-GB" altLang="en-US" sz="1700" dirty="0">
              <a:latin typeface="Arial" charset="0"/>
            </a:endParaRPr>
          </a:p>
          <a:p>
            <a:pPr eaLnBrk="1" hangingPunct="1">
              <a:spcBef>
                <a:spcPct val="0"/>
              </a:spcBef>
              <a:buFontTx/>
              <a:buNone/>
            </a:pPr>
            <a:r>
              <a:rPr lang="en-GB" altLang="en-US" sz="400" dirty="0">
                <a:latin typeface="Arial" charset="0"/>
              </a:rPr>
              <a:t>Work with school staff/parents and the child, to enable them to use appropriate activities with the child;</a:t>
            </a:r>
          </a:p>
          <a:p>
            <a:pPr eaLnBrk="1" hangingPunct="1">
              <a:spcBef>
                <a:spcPct val="0"/>
              </a:spcBef>
              <a:buFontTx/>
              <a:buNone/>
            </a:pPr>
            <a:r>
              <a:rPr lang="en-GB" altLang="en-US" sz="400" dirty="0">
                <a:latin typeface="Arial" charset="0"/>
              </a:rPr>
              <a:t>The amount of repeat visits the speech and language therapist makes will vary.</a:t>
            </a:r>
          </a:p>
        </p:txBody>
      </p:sp>
      <p:graphicFrame>
        <p:nvGraphicFramePr>
          <p:cNvPr id="2268" name="Group 220"/>
          <p:cNvGraphicFramePr>
            <a:graphicFrameLocks noGrp="1"/>
          </p:cNvGraphicFramePr>
          <p:nvPr/>
        </p:nvGraphicFramePr>
        <p:xfrm>
          <a:off x="6516688" y="4545013"/>
          <a:ext cx="2195512" cy="265110"/>
        </p:xfrm>
        <a:graphic>
          <a:graphicData uri="http://schemas.openxmlformats.org/drawingml/2006/table">
            <a:tbl>
              <a:tblPr/>
              <a:tblGrid>
                <a:gridCol w="1098550">
                  <a:extLst>
                    <a:ext uri="{9D8B030D-6E8A-4147-A177-3AD203B41FA5}">
                      <a16:colId xmlns:a16="http://schemas.microsoft.com/office/drawing/2014/main" val="20000"/>
                    </a:ext>
                  </a:extLst>
                </a:gridCol>
                <a:gridCol w="1096962">
                  <a:extLst>
                    <a:ext uri="{9D8B030D-6E8A-4147-A177-3AD203B41FA5}">
                      <a16:colId xmlns:a16="http://schemas.microsoft.com/office/drawing/2014/main" val="20001"/>
                    </a:ext>
                  </a:extLst>
                </a:gridCol>
              </a:tblGrid>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5" action="ppaction://hlinkfile"/>
                        </a:rPr>
                        <a:t>indicates no given a choice</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cap="flat">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6"/>
                        </a:rPr>
                        <a:t>indicates no given a choice</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7" action="ppaction://hlinkfile"/>
                        </a:rPr>
                        <a:t>understand single words</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8"/>
                        </a:rPr>
                        <a:t>understand single words</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9" action="ppaction://hlinkfile"/>
                        </a:rPr>
                        <a:t>use a visual timetable</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10"/>
                        </a:rPr>
                        <a:t>use a visual timetable</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11" action="ppaction://hlinkfile"/>
                        </a:rPr>
                        <a:t>make initiations to join activities</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12"/>
                        </a:rPr>
                        <a:t>make initiations to join activities</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13" action="ppaction://hlinkfile"/>
                        </a:rPr>
                        <a:t>to use four word phrases</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a:ln>
                            <a:noFill/>
                          </a:ln>
                          <a:solidFill>
                            <a:schemeClr val="tx1"/>
                          </a:solidFill>
                          <a:effectLst/>
                          <a:latin typeface="Calibri" pitchFamily="34" charset="0"/>
                          <a:cs typeface="Arial" charset="0"/>
                          <a:hlinkClick r:id="rId14"/>
                        </a:rPr>
                        <a:t>to use four word phrases</a:t>
                      </a:r>
                      <a:endParaRPr kumimoji="0" lang="en-GB" altLang="en-US" sz="300" b="0" i="0" u="none" strike="noStrike" cap="none" normalizeH="0" baseline="0" dirty="0">
                        <a:ln>
                          <a:noFill/>
                        </a:ln>
                        <a:solidFill>
                          <a:schemeClr val="tx1"/>
                        </a:solidFill>
                        <a:effectLst/>
                        <a:latin typeface="Calibri" pitchFamily="34" charset="0"/>
                        <a:cs typeface="Arial" charset="0"/>
                      </a:endParaRPr>
                    </a:p>
                  </a:txBody>
                  <a:tcPr marL="7200" marR="7200" marT="3607" marB="3607"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93" name="Text Box 221"/>
          <p:cNvSpPr txBox="1">
            <a:spLocks noChangeArrowheads="1"/>
          </p:cNvSpPr>
          <p:nvPr/>
        </p:nvSpPr>
        <p:spPr bwMode="auto">
          <a:xfrm>
            <a:off x="1042988" y="657225"/>
            <a:ext cx="184150" cy="2143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094" name="Text Box 222"/>
          <p:cNvSpPr txBox="1">
            <a:spLocks noChangeArrowheads="1"/>
          </p:cNvSpPr>
          <p:nvPr/>
        </p:nvSpPr>
        <p:spPr bwMode="auto">
          <a:xfrm>
            <a:off x="1403350" y="657225"/>
            <a:ext cx="1116013" cy="644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179388"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600" dirty="0"/>
              <a:t> language:</a:t>
            </a:r>
          </a:p>
          <a:p>
            <a:pPr lvl="1" eaLnBrk="1" hangingPunct="1">
              <a:spcBef>
                <a:spcPct val="0"/>
              </a:spcBef>
              <a:buFontTx/>
              <a:buChar char="•"/>
            </a:pPr>
            <a:r>
              <a:rPr lang="en-GB" altLang="en-US" sz="600" dirty="0"/>
              <a:t> vocabulary</a:t>
            </a:r>
          </a:p>
          <a:p>
            <a:pPr lvl="1" eaLnBrk="1" hangingPunct="1">
              <a:spcBef>
                <a:spcPct val="0"/>
              </a:spcBef>
              <a:buFontTx/>
              <a:buChar char="•"/>
            </a:pPr>
            <a:r>
              <a:rPr lang="en-GB" altLang="en-US" sz="600" dirty="0"/>
              <a:t> structure</a:t>
            </a:r>
          </a:p>
          <a:p>
            <a:pPr lvl="1" eaLnBrk="1" hangingPunct="1">
              <a:spcBef>
                <a:spcPct val="0"/>
              </a:spcBef>
              <a:buFontTx/>
              <a:buChar char="•"/>
            </a:pPr>
            <a:r>
              <a:rPr lang="en-GB" altLang="en-US" sz="600" dirty="0"/>
              <a:t> social use</a:t>
            </a:r>
          </a:p>
          <a:p>
            <a:pPr eaLnBrk="1" hangingPunct="1">
              <a:spcBef>
                <a:spcPct val="0"/>
              </a:spcBef>
            </a:pPr>
            <a:r>
              <a:rPr lang="en-GB" altLang="en-US" sz="600" dirty="0"/>
              <a:t> speech and voice</a:t>
            </a:r>
          </a:p>
          <a:p>
            <a:pPr eaLnBrk="1" hangingPunct="1">
              <a:spcBef>
                <a:spcPct val="0"/>
              </a:spcBef>
            </a:pPr>
            <a:r>
              <a:rPr lang="en-GB" altLang="en-US" sz="600" dirty="0"/>
              <a:t> stammering</a:t>
            </a:r>
            <a:endParaRPr lang="en-GB" altLang="en-US" sz="600" dirty="0">
              <a:latin typeface="Arial" charset="0"/>
            </a:endParaRPr>
          </a:p>
        </p:txBody>
      </p:sp>
      <p:sp>
        <p:nvSpPr>
          <p:cNvPr id="2095" name="Text Box 223"/>
          <p:cNvSpPr txBox="1">
            <a:spLocks noChangeArrowheads="1"/>
          </p:cNvSpPr>
          <p:nvPr/>
        </p:nvSpPr>
        <p:spPr bwMode="auto">
          <a:xfrm>
            <a:off x="395288" y="765175"/>
            <a:ext cx="936625" cy="4587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800" dirty="0"/>
              <a:t>All aspects of communication including:</a:t>
            </a:r>
          </a:p>
        </p:txBody>
      </p:sp>
      <p:sp>
        <p:nvSpPr>
          <p:cNvPr id="2096" name="Text Box 224"/>
          <p:cNvSpPr txBox="1">
            <a:spLocks noChangeArrowheads="1"/>
          </p:cNvSpPr>
          <p:nvPr/>
        </p:nvSpPr>
        <p:spPr bwMode="auto">
          <a:xfrm>
            <a:off x="1116013" y="584200"/>
            <a:ext cx="438150" cy="701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0" dirty="0">
                <a:latin typeface="Dotum" pitchFamily="34" charset="-127"/>
              </a:rPr>
              <a:t>{</a:t>
            </a:r>
          </a:p>
        </p:txBody>
      </p:sp>
      <p:sp>
        <p:nvSpPr>
          <p:cNvPr id="2097" name="AutoShape 225">
            <a:hlinkClick r:id="rId15" action="ppaction://hlinksldjump"/>
          </p:cNvPr>
          <p:cNvSpPr>
            <a:spLocks noChangeArrowheads="1"/>
          </p:cNvSpPr>
          <p:nvPr/>
        </p:nvSpPr>
        <p:spPr bwMode="auto">
          <a:xfrm>
            <a:off x="107950" y="4724400"/>
            <a:ext cx="1512888" cy="1512888"/>
          </a:xfrm>
          <a:prstGeom prst="roundRect">
            <a:avLst>
              <a:gd name="adj" fmla="val 16667"/>
            </a:avLst>
          </a:prstGeom>
          <a:solidFill>
            <a:srgbClr val="F8F8F8"/>
          </a:solidFill>
          <a:ln w="317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000" b="1" dirty="0">
                <a:latin typeface="Arial" charset="0"/>
              </a:rPr>
              <a:t>[Some special considerations]</a:t>
            </a:r>
          </a:p>
          <a:p>
            <a:pPr algn="ctr" eaLnBrk="1" hangingPunct="1">
              <a:spcBef>
                <a:spcPct val="0"/>
              </a:spcBef>
              <a:buFontTx/>
              <a:buNone/>
            </a:pPr>
            <a:endParaRPr lang="en-GB" altLang="en-US" sz="100" b="1" dirty="0">
              <a:latin typeface="Arial" charset="0"/>
            </a:endParaRPr>
          </a:p>
          <a:p>
            <a:pPr eaLnBrk="1" hangingPunct="1">
              <a:spcBef>
                <a:spcPct val="0"/>
              </a:spcBef>
            </a:pPr>
            <a:r>
              <a:rPr lang="en-GB" altLang="en-US" sz="600" b="1" dirty="0">
                <a:latin typeface="Arial" charset="0"/>
              </a:rPr>
              <a:t> echolalia;</a:t>
            </a:r>
          </a:p>
          <a:p>
            <a:pPr eaLnBrk="1" hangingPunct="1">
              <a:spcBef>
                <a:spcPct val="0"/>
              </a:spcBef>
              <a:buFontTx/>
              <a:buNone/>
            </a:pPr>
            <a:r>
              <a:rPr lang="en-GB" altLang="en-US" sz="400" b="1" dirty="0">
                <a:latin typeface="Arial" charset="0"/>
              </a:rPr>
              <a:t>        - can be immediate or delayed;</a:t>
            </a:r>
          </a:p>
          <a:p>
            <a:pPr eaLnBrk="1" hangingPunct="1">
              <a:spcBef>
                <a:spcPct val="0"/>
              </a:spcBef>
              <a:buFontTx/>
              <a:buNone/>
            </a:pPr>
            <a:r>
              <a:rPr lang="en-GB" altLang="en-US" sz="400" b="1" dirty="0">
                <a:latin typeface="Arial" charset="0"/>
              </a:rPr>
              <a:t>        - simple or quite sophisticated: learnt phrases, phrases out of context, learnt conversations;</a:t>
            </a:r>
          </a:p>
          <a:p>
            <a:pPr eaLnBrk="1" hangingPunct="1">
              <a:spcBef>
                <a:spcPct val="0"/>
              </a:spcBef>
              <a:buFontTx/>
              <a:buNone/>
            </a:pPr>
            <a:r>
              <a:rPr lang="en-GB" altLang="en-US" sz="400" b="1" dirty="0">
                <a:latin typeface="Arial" charset="0"/>
              </a:rPr>
              <a:t>        - may have a variety of functions – e.g. answering ‘yes’, requesting, maintaining conversational turn.</a:t>
            </a:r>
          </a:p>
          <a:p>
            <a:pPr eaLnBrk="1" hangingPunct="1">
              <a:spcBef>
                <a:spcPct val="0"/>
              </a:spcBef>
            </a:pPr>
            <a:r>
              <a:rPr lang="en-GB" altLang="en-US" sz="800" b="1" dirty="0">
                <a:latin typeface="Arial" charset="0"/>
              </a:rPr>
              <a:t> </a:t>
            </a:r>
            <a:r>
              <a:rPr lang="en-GB" altLang="en-US" sz="600" b="1" dirty="0">
                <a:latin typeface="Arial" charset="0"/>
              </a:rPr>
              <a:t>linking symbols (e.g. spoken word) to communication;</a:t>
            </a:r>
          </a:p>
          <a:p>
            <a:pPr eaLnBrk="1" hangingPunct="1">
              <a:spcBef>
                <a:spcPct val="0"/>
              </a:spcBef>
            </a:pPr>
            <a:r>
              <a:rPr lang="en-GB" altLang="en-US" sz="600" b="1" dirty="0">
                <a:latin typeface="Arial" charset="0"/>
              </a:rPr>
              <a:t> hypo- and hyper- sensitivity to stimuli (e.g. noises, movement, light, smell).</a:t>
            </a:r>
          </a:p>
        </p:txBody>
      </p:sp>
      <p:sp>
        <p:nvSpPr>
          <p:cNvPr id="2098" name="AutoShape 228"/>
          <p:cNvSpPr>
            <a:spLocks noChangeArrowheads="1"/>
          </p:cNvSpPr>
          <p:nvPr/>
        </p:nvSpPr>
        <p:spPr bwMode="auto">
          <a:xfrm>
            <a:off x="215900" y="1665288"/>
            <a:ext cx="1296988" cy="1296987"/>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1400" b="1" dirty="0"/>
              <a:t>Visual</a:t>
            </a:r>
          </a:p>
          <a:p>
            <a:pPr eaLnBrk="1" hangingPunct="1">
              <a:spcBef>
                <a:spcPct val="0"/>
              </a:spcBef>
              <a:buFontTx/>
              <a:buNone/>
            </a:pPr>
            <a:r>
              <a:rPr lang="en-GB" altLang="en-US" sz="1400" b="1" dirty="0"/>
              <a:t>Timetable</a:t>
            </a:r>
          </a:p>
        </p:txBody>
      </p:sp>
      <p:pic>
        <p:nvPicPr>
          <p:cNvPr id="2099" name="Picture 2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6013" y="1736725"/>
            <a:ext cx="266700" cy="11874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0" name="AutoShape 232">
            <a:hlinkClick r:id="rId17" action="ppaction://hlinksldjump"/>
          </p:cNvPr>
          <p:cNvSpPr>
            <a:spLocks noChangeArrowheads="1"/>
          </p:cNvSpPr>
          <p:nvPr/>
        </p:nvSpPr>
        <p:spPr bwMode="auto">
          <a:xfrm>
            <a:off x="1511300" y="1808163"/>
            <a:ext cx="720725" cy="1009650"/>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 tIns="7200" rIns="72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700" dirty="0"/>
              <a:t>Detailed timetable</a:t>
            </a:r>
          </a:p>
          <a:p>
            <a:pPr eaLnBrk="1" hangingPunct="1">
              <a:spcBef>
                <a:spcPct val="0"/>
              </a:spcBef>
              <a:buFontTx/>
              <a:buNone/>
            </a:pPr>
            <a:r>
              <a:rPr lang="en-GB" altLang="en-US" sz="400" dirty="0"/>
              <a:t>This lecture will start at 11.05am, the first part of the lecture will last for 40 minutes, then we will have a break of 10 minutes. The second part of the lecture will last for 35 minutes. At 12.35pm we will have informal questions until 12.50pm. We will leave the lecture theatre at 12.50pm.</a:t>
            </a:r>
            <a:endParaRPr lang="en-GB" altLang="en-US" sz="700" dirty="0"/>
          </a:p>
        </p:txBody>
      </p:sp>
      <p:sp>
        <p:nvSpPr>
          <p:cNvPr id="2101" name="Text Box 234">
            <a:hlinkClick r:id="rId3" action="ppaction://hlinksldjump"/>
          </p:cNvPr>
          <p:cNvSpPr txBox="1">
            <a:spLocks noChangeArrowheads="1"/>
          </p:cNvSpPr>
          <p:nvPr/>
        </p:nvSpPr>
        <p:spPr bwMode="auto">
          <a:xfrm>
            <a:off x="2916238" y="2889250"/>
            <a:ext cx="3311525" cy="95410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2000" b="1" dirty="0">
                <a:latin typeface="Arial" charset="0"/>
              </a:rPr>
              <a:t>Speech and Language Therapy and Autism</a:t>
            </a:r>
          </a:p>
          <a:p>
            <a:pPr algn="ctr" eaLnBrk="1" hangingPunct="1">
              <a:spcBef>
                <a:spcPct val="0"/>
              </a:spcBef>
              <a:buFontTx/>
              <a:buNone/>
            </a:pPr>
            <a:endParaRPr lang="en-GB" altLang="en-US" sz="800" dirty="0">
              <a:latin typeface="Arial" charset="0"/>
            </a:endParaRPr>
          </a:p>
          <a:p>
            <a:pPr algn="ctr" eaLnBrk="1" hangingPunct="1">
              <a:spcBef>
                <a:spcPct val="0"/>
              </a:spcBef>
              <a:buFontTx/>
              <a:buNone/>
            </a:pPr>
            <a:r>
              <a:rPr lang="en-GB" altLang="en-US" sz="800" dirty="0">
                <a:latin typeface="Arial" charset="0"/>
              </a:rPr>
              <a:t>Neil Thompson, Commtap CIC</a:t>
            </a:r>
          </a:p>
        </p:txBody>
      </p:sp>
      <p:sp>
        <p:nvSpPr>
          <p:cNvPr id="2102" name="AutoShape 235"/>
          <p:cNvSpPr>
            <a:spLocks noChangeArrowheads="1"/>
          </p:cNvSpPr>
          <p:nvPr/>
        </p:nvSpPr>
        <p:spPr bwMode="auto">
          <a:xfrm>
            <a:off x="2303463" y="1736725"/>
            <a:ext cx="1116012" cy="684213"/>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400" b="1" dirty="0"/>
              <a:t>Social Stories</a:t>
            </a:r>
          </a:p>
        </p:txBody>
      </p:sp>
      <p:pic>
        <p:nvPicPr>
          <p:cNvPr id="2103" name="Picture 23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35263" y="2060575"/>
            <a:ext cx="206375" cy="2889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4" name="AutoShape 241"/>
          <p:cNvSpPr>
            <a:spLocks noChangeArrowheads="1"/>
          </p:cNvSpPr>
          <p:nvPr/>
        </p:nvSpPr>
        <p:spPr bwMode="auto">
          <a:xfrm>
            <a:off x="4248150" y="1484313"/>
            <a:ext cx="936625" cy="936625"/>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200" b="1" dirty="0"/>
              <a:t>“Sabotage”</a:t>
            </a:r>
          </a:p>
        </p:txBody>
      </p:sp>
      <p:pic>
        <p:nvPicPr>
          <p:cNvPr id="2105" name="Picture 2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68838" y="1773238"/>
            <a:ext cx="269875" cy="3587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6" name="Text Box 243"/>
          <p:cNvSpPr txBox="1">
            <a:spLocks noChangeArrowheads="1"/>
          </p:cNvSpPr>
          <p:nvPr/>
        </p:nvSpPr>
        <p:spPr bwMode="auto">
          <a:xfrm>
            <a:off x="4213225" y="1736725"/>
            <a:ext cx="576263" cy="2127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400" dirty="0"/>
              <a:t>“Here are some sweets”</a:t>
            </a:r>
          </a:p>
        </p:txBody>
      </p:sp>
      <p:sp>
        <p:nvSpPr>
          <p:cNvPr id="2107" name="AutoShape 244"/>
          <p:cNvSpPr>
            <a:spLocks noChangeArrowheads="1"/>
          </p:cNvSpPr>
          <p:nvPr/>
        </p:nvSpPr>
        <p:spPr bwMode="auto">
          <a:xfrm>
            <a:off x="4356100" y="2132013"/>
            <a:ext cx="180975" cy="215900"/>
          </a:xfrm>
          <a:prstGeom prst="foldedCorner">
            <a:avLst>
              <a:gd name="adj" fmla="val 12500"/>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08" name="Text Box 245"/>
          <p:cNvSpPr txBox="1">
            <a:spLocks noChangeArrowheads="1"/>
          </p:cNvSpPr>
          <p:nvPr/>
        </p:nvSpPr>
        <p:spPr bwMode="auto">
          <a:xfrm>
            <a:off x="4500563" y="2132013"/>
            <a:ext cx="503237" cy="2127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400" dirty="0"/>
              <a:t>“Draw a picture”</a:t>
            </a:r>
          </a:p>
        </p:txBody>
      </p:sp>
      <p:sp>
        <p:nvSpPr>
          <p:cNvPr id="2109" name="AutoShape 246"/>
          <p:cNvSpPr>
            <a:spLocks noChangeArrowheads="1"/>
          </p:cNvSpPr>
          <p:nvPr/>
        </p:nvSpPr>
        <p:spPr bwMode="auto">
          <a:xfrm>
            <a:off x="5256213" y="1484313"/>
            <a:ext cx="900112" cy="1116012"/>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200" b="1" dirty="0"/>
              <a:t>Intensive interaction</a:t>
            </a:r>
          </a:p>
          <a:p>
            <a:pPr algn="ctr" eaLnBrk="1" hangingPunct="1">
              <a:spcBef>
                <a:spcPct val="0"/>
              </a:spcBef>
              <a:buFontTx/>
              <a:buNone/>
            </a:pPr>
            <a:endParaRPr lang="en-GB" altLang="en-US" sz="800" dirty="0"/>
          </a:p>
        </p:txBody>
      </p:sp>
      <p:pic>
        <p:nvPicPr>
          <p:cNvPr id="2110" name="Picture 249" descr="plan-toys-solid-drum-94-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30888" y="1952625"/>
            <a:ext cx="254000" cy="1873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11" name="Picture 251" descr="51GsQV8uq3L"/>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30888" y="2239963"/>
            <a:ext cx="250825" cy="250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12" name="Text Box 252"/>
          <p:cNvSpPr txBox="1">
            <a:spLocks noChangeArrowheads="1"/>
          </p:cNvSpPr>
          <p:nvPr/>
        </p:nvSpPr>
        <p:spPr bwMode="auto">
          <a:xfrm>
            <a:off x="5327650" y="1916113"/>
            <a:ext cx="468313" cy="58896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50000"/>
              </a:spcBef>
            </a:pPr>
            <a:r>
              <a:rPr lang="en-GB" altLang="en-US" sz="400" dirty="0"/>
              <a:t> Follow the child’s lead;</a:t>
            </a:r>
          </a:p>
          <a:p>
            <a:pPr eaLnBrk="1" hangingPunct="1">
              <a:spcBef>
                <a:spcPct val="50000"/>
              </a:spcBef>
            </a:pPr>
            <a:r>
              <a:rPr lang="en-GB" altLang="en-US" sz="400" dirty="0"/>
              <a:t> Copy back;</a:t>
            </a:r>
          </a:p>
          <a:p>
            <a:pPr eaLnBrk="1" hangingPunct="1">
              <a:spcBef>
                <a:spcPct val="50000"/>
              </a:spcBef>
            </a:pPr>
            <a:r>
              <a:rPr lang="en-GB" altLang="en-US" sz="400" dirty="0"/>
              <a:t> Try adding something (e.g. an extra drum beat);</a:t>
            </a:r>
          </a:p>
          <a:p>
            <a:pPr eaLnBrk="1" hangingPunct="1">
              <a:spcBef>
                <a:spcPct val="50000"/>
              </a:spcBef>
            </a:pPr>
            <a:r>
              <a:rPr lang="en-GB" altLang="en-US" sz="400" dirty="0"/>
              <a:t> Could use to develop turn-taking.</a:t>
            </a:r>
          </a:p>
        </p:txBody>
      </p:sp>
      <p:sp>
        <p:nvSpPr>
          <p:cNvPr id="2113" name="AutoShape 255">
            <a:hlinkClick r:id="rId22" action="ppaction://hlinksldjump"/>
          </p:cNvPr>
          <p:cNvSpPr>
            <a:spLocks noChangeArrowheads="1"/>
          </p:cNvSpPr>
          <p:nvPr/>
        </p:nvSpPr>
        <p:spPr bwMode="auto">
          <a:xfrm>
            <a:off x="287338" y="3897313"/>
            <a:ext cx="1116012" cy="757237"/>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400" b="1" dirty="0"/>
              <a:t>Social Skills</a:t>
            </a:r>
          </a:p>
          <a:p>
            <a:pPr eaLnBrk="1" hangingPunct="1">
              <a:spcBef>
                <a:spcPct val="0"/>
              </a:spcBef>
              <a:buFontTx/>
              <a:buNone/>
            </a:pPr>
            <a:r>
              <a:rPr lang="en-GB" altLang="en-US" sz="400" b="1" dirty="0"/>
              <a:t>For example:</a:t>
            </a:r>
          </a:p>
          <a:p>
            <a:pPr eaLnBrk="1" hangingPunct="1">
              <a:spcBef>
                <a:spcPct val="0"/>
              </a:spcBef>
            </a:pPr>
            <a:r>
              <a:rPr lang="en-GB" altLang="en-US" sz="400" dirty="0"/>
              <a:t> proximity when speaking;</a:t>
            </a:r>
          </a:p>
          <a:p>
            <a:pPr eaLnBrk="1" hangingPunct="1">
              <a:spcBef>
                <a:spcPct val="0"/>
              </a:spcBef>
            </a:pPr>
            <a:r>
              <a:rPr lang="en-GB" altLang="en-US" sz="400" dirty="0"/>
              <a:t> turn taking;</a:t>
            </a:r>
          </a:p>
          <a:p>
            <a:pPr eaLnBrk="1" hangingPunct="1">
              <a:spcBef>
                <a:spcPct val="0"/>
              </a:spcBef>
            </a:pPr>
            <a:r>
              <a:rPr lang="en-GB" altLang="en-US" sz="400" dirty="0"/>
              <a:t> listening and responding;</a:t>
            </a:r>
          </a:p>
          <a:p>
            <a:pPr eaLnBrk="1" hangingPunct="1">
              <a:spcBef>
                <a:spcPct val="0"/>
              </a:spcBef>
            </a:pPr>
            <a:r>
              <a:rPr lang="en-GB" altLang="en-US" sz="400" dirty="0"/>
              <a:t> rules and strategies for dealing with different situations – learning versus understanding social situations.</a:t>
            </a:r>
          </a:p>
        </p:txBody>
      </p:sp>
      <p:sp>
        <p:nvSpPr>
          <p:cNvPr id="2114" name="AutoShape 256"/>
          <p:cNvSpPr>
            <a:spLocks noChangeArrowheads="1"/>
          </p:cNvSpPr>
          <p:nvPr/>
        </p:nvSpPr>
        <p:spPr bwMode="auto">
          <a:xfrm>
            <a:off x="2663825" y="4437063"/>
            <a:ext cx="1798638" cy="827087"/>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400" b="1" dirty="0"/>
              <a:t>PECS</a:t>
            </a:r>
          </a:p>
          <a:p>
            <a:pPr algn="ctr" eaLnBrk="1" hangingPunct="1">
              <a:spcBef>
                <a:spcPct val="0"/>
              </a:spcBef>
              <a:buFontTx/>
              <a:buNone/>
            </a:pPr>
            <a:r>
              <a:rPr lang="en-GB" altLang="en-US" sz="400" b="1" dirty="0"/>
              <a:t>Picture Exchange Communication System</a:t>
            </a:r>
          </a:p>
          <a:p>
            <a:pPr eaLnBrk="1" hangingPunct="1">
              <a:spcBef>
                <a:spcPct val="0"/>
              </a:spcBef>
            </a:pPr>
            <a:r>
              <a:rPr lang="en-GB" altLang="en-US" sz="400" dirty="0"/>
              <a:t> Aims to make the process of communication with symbols as explicit as possible;</a:t>
            </a:r>
          </a:p>
          <a:p>
            <a:pPr eaLnBrk="1" hangingPunct="1">
              <a:spcBef>
                <a:spcPct val="0"/>
              </a:spcBef>
            </a:pPr>
            <a:r>
              <a:rPr lang="en-GB" altLang="en-US" sz="400" dirty="0"/>
              <a:t> Requests: we usually ‘exchange’ a spoken word for a requested item;</a:t>
            </a:r>
          </a:p>
          <a:p>
            <a:pPr eaLnBrk="1" hangingPunct="1">
              <a:spcBef>
                <a:spcPct val="0"/>
              </a:spcBef>
            </a:pPr>
            <a:r>
              <a:rPr lang="en-GB" altLang="en-US" sz="400" dirty="0"/>
              <a:t> Spoken words are abstract and transient</a:t>
            </a:r>
          </a:p>
          <a:p>
            <a:pPr eaLnBrk="1" hangingPunct="1">
              <a:spcBef>
                <a:spcPct val="0"/>
              </a:spcBef>
            </a:pPr>
            <a:r>
              <a:rPr lang="en-GB" altLang="en-US" sz="400" dirty="0"/>
              <a:t> That words represent something – and they can be directed to someone – are significant learning steps for a child</a:t>
            </a:r>
          </a:p>
          <a:p>
            <a:pPr eaLnBrk="1" hangingPunct="1">
              <a:spcBef>
                <a:spcPct val="0"/>
              </a:spcBef>
              <a:buFontTx/>
              <a:buNone/>
            </a:pPr>
            <a:r>
              <a:rPr lang="en-GB" altLang="en-US" sz="400" i="1" dirty="0"/>
              <a:t>Picture symbols:</a:t>
            </a:r>
          </a:p>
        </p:txBody>
      </p:sp>
      <p:sp>
        <p:nvSpPr>
          <p:cNvPr id="2115" name="AutoShape 257"/>
          <p:cNvSpPr>
            <a:spLocks noChangeArrowheads="1"/>
          </p:cNvSpPr>
          <p:nvPr/>
        </p:nvSpPr>
        <p:spPr bwMode="auto">
          <a:xfrm>
            <a:off x="2627313" y="5337175"/>
            <a:ext cx="1835150" cy="1403350"/>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800" b="1" dirty="0"/>
              <a:t>PECS Phase 1</a:t>
            </a:r>
          </a:p>
          <a:p>
            <a:pPr algn="ctr" eaLnBrk="1" hangingPunct="1">
              <a:spcBef>
                <a:spcPct val="0"/>
              </a:spcBef>
              <a:buFontTx/>
              <a:buNone/>
            </a:pPr>
            <a:r>
              <a:rPr lang="en-GB" altLang="en-US" sz="400" b="1" i="1" dirty="0"/>
              <a:t>Establishing the exchange - no symbolic understanding is required at this stage</a:t>
            </a:r>
          </a:p>
          <a:p>
            <a:pPr eaLnBrk="1" hangingPunct="1">
              <a:spcBef>
                <a:spcPct val="0"/>
              </a:spcBef>
              <a:buFontTx/>
              <a:buNone/>
            </a:pPr>
            <a:endParaRPr lang="en-GB" altLang="en-US" sz="400" dirty="0"/>
          </a:p>
        </p:txBody>
      </p:sp>
      <p:sp>
        <p:nvSpPr>
          <p:cNvPr id="2116" name="Rectangle 258"/>
          <p:cNvSpPr>
            <a:spLocks noChangeArrowheads="1"/>
          </p:cNvSpPr>
          <p:nvPr/>
        </p:nvSpPr>
        <p:spPr bwMode="auto">
          <a:xfrm>
            <a:off x="3671888" y="6453188"/>
            <a:ext cx="612775" cy="215900"/>
          </a:xfrm>
          <a:prstGeom prst="rect">
            <a:avLst/>
          </a:prstGeom>
          <a:solidFill>
            <a:srgbClr val="F8F8F8"/>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200" dirty="0"/>
              <a:t>Assistant gives minimum prompts for child to achieve what they want (to get the motivating item)</a:t>
            </a:r>
          </a:p>
          <a:p>
            <a:pPr eaLnBrk="1" hangingPunct="1">
              <a:spcBef>
                <a:spcPct val="0"/>
              </a:spcBef>
            </a:pPr>
            <a:r>
              <a:rPr lang="en-GB" altLang="en-US" sz="200" dirty="0"/>
              <a:t>Time should be given so that the child has the opportunity to make a response (but not so much that they become frustrated)</a:t>
            </a:r>
          </a:p>
          <a:p>
            <a:pPr eaLnBrk="1" hangingPunct="1">
              <a:spcBef>
                <a:spcPct val="0"/>
              </a:spcBef>
              <a:buFontTx/>
              <a:buNone/>
            </a:pPr>
            <a:endParaRPr lang="en-GB" altLang="en-US" sz="200" dirty="0">
              <a:latin typeface="Arial" charset="0"/>
            </a:endParaRPr>
          </a:p>
        </p:txBody>
      </p:sp>
      <p:sp>
        <p:nvSpPr>
          <p:cNvPr id="2117" name="Text Box 259"/>
          <p:cNvSpPr txBox="1">
            <a:spLocks noChangeArrowheads="1"/>
          </p:cNvSpPr>
          <p:nvPr/>
        </p:nvSpPr>
        <p:spPr bwMode="auto">
          <a:xfrm>
            <a:off x="2698750" y="5697538"/>
            <a:ext cx="863600" cy="8604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400" dirty="0"/>
              <a:t>Requires two adults:</a:t>
            </a:r>
          </a:p>
          <a:p>
            <a:pPr eaLnBrk="1" hangingPunct="1">
              <a:spcBef>
                <a:spcPct val="0"/>
              </a:spcBef>
              <a:buFontTx/>
              <a:buNone/>
            </a:pPr>
            <a:r>
              <a:rPr lang="en-GB" altLang="en-US" sz="400" dirty="0"/>
              <a:t>      - One sits behind the child to prompt them</a:t>
            </a:r>
          </a:p>
          <a:p>
            <a:pPr eaLnBrk="1" hangingPunct="1">
              <a:spcBef>
                <a:spcPct val="0"/>
              </a:spcBef>
              <a:buFontTx/>
              <a:buNone/>
            </a:pPr>
            <a:r>
              <a:rPr lang="en-GB" altLang="en-US" sz="400" dirty="0"/>
              <a:t>      - The other is the communication partner</a:t>
            </a:r>
          </a:p>
          <a:p>
            <a:pPr eaLnBrk="1" hangingPunct="1">
              <a:spcBef>
                <a:spcPct val="0"/>
              </a:spcBef>
            </a:pPr>
            <a:r>
              <a:rPr lang="en-GB" altLang="en-US" sz="400" dirty="0"/>
              <a:t> Establish motivator;</a:t>
            </a:r>
          </a:p>
          <a:p>
            <a:pPr eaLnBrk="1" hangingPunct="1">
              <a:spcBef>
                <a:spcPct val="0"/>
              </a:spcBef>
            </a:pPr>
            <a:r>
              <a:rPr lang="en-GB" altLang="en-US" sz="400" dirty="0"/>
              <a:t> Child plays with motivator for short time;</a:t>
            </a:r>
          </a:p>
          <a:p>
            <a:pPr eaLnBrk="1" hangingPunct="1">
              <a:spcBef>
                <a:spcPct val="0"/>
              </a:spcBef>
            </a:pPr>
            <a:r>
              <a:rPr lang="en-GB" altLang="en-US" sz="400" dirty="0"/>
              <a:t> Place card in front of child;</a:t>
            </a:r>
          </a:p>
          <a:p>
            <a:pPr eaLnBrk="1" hangingPunct="1">
              <a:spcBef>
                <a:spcPct val="0"/>
              </a:spcBef>
            </a:pPr>
            <a:r>
              <a:rPr lang="en-GB" altLang="en-US" sz="400" dirty="0"/>
              <a:t> Partner now has the motivating item;</a:t>
            </a:r>
          </a:p>
          <a:p>
            <a:pPr eaLnBrk="1" hangingPunct="1">
              <a:spcBef>
                <a:spcPct val="0"/>
              </a:spcBef>
            </a:pPr>
            <a:r>
              <a:rPr lang="en-GB" altLang="en-US" sz="400" dirty="0"/>
              <a:t> Prompter physically assists child to put picture in partner’s hand;</a:t>
            </a:r>
          </a:p>
          <a:p>
            <a:pPr eaLnBrk="1" hangingPunct="1">
              <a:spcBef>
                <a:spcPct val="0"/>
              </a:spcBef>
            </a:pPr>
            <a:r>
              <a:rPr lang="en-GB" altLang="en-US" sz="400" dirty="0"/>
              <a:t> Immediately, partner hands item to child saying its name at the same time.</a:t>
            </a:r>
            <a:endParaRPr lang="en-GB" altLang="en-US" sz="800" dirty="0">
              <a:latin typeface="Arial" charset="0"/>
            </a:endParaRPr>
          </a:p>
        </p:txBody>
      </p:sp>
      <p:pic>
        <p:nvPicPr>
          <p:cNvPr id="2118" name="Picture 26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35375" y="5805488"/>
            <a:ext cx="757238" cy="588962"/>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 name="AutoShape 264"/>
          <p:cNvSpPr>
            <a:spLocks noChangeArrowheads="1"/>
          </p:cNvSpPr>
          <p:nvPr/>
        </p:nvSpPr>
        <p:spPr bwMode="auto">
          <a:xfrm>
            <a:off x="4572000" y="4437063"/>
            <a:ext cx="1547813" cy="1152525"/>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800" b="1" dirty="0"/>
              <a:t>PECS Phase 2</a:t>
            </a:r>
          </a:p>
          <a:p>
            <a:pPr algn="ctr" eaLnBrk="1" hangingPunct="1">
              <a:spcBef>
                <a:spcPct val="0"/>
              </a:spcBef>
              <a:buFontTx/>
              <a:buNone/>
            </a:pPr>
            <a:r>
              <a:rPr lang="en-GB" altLang="en-US" sz="400" b="1" i="1" dirty="0"/>
              <a:t>Travelling</a:t>
            </a:r>
          </a:p>
          <a:p>
            <a:pPr eaLnBrk="1" hangingPunct="1">
              <a:spcBef>
                <a:spcPct val="0"/>
              </a:spcBef>
              <a:buFontTx/>
              <a:buNone/>
            </a:pPr>
            <a:endParaRPr lang="en-GB" altLang="en-US" sz="400" dirty="0"/>
          </a:p>
        </p:txBody>
      </p:sp>
      <p:sp>
        <p:nvSpPr>
          <p:cNvPr id="2120" name="Text Box 266"/>
          <p:cNvSpPr txBox="1">
            <a:spLocks noChangeArrowheads="1"/>
          </p:cNvSpPr>
          <p:nvPr/>
        </p:nvSpPr>
        <p:spPr bwMode="auto">
          <a:xfrm>
            <a:off x="4678363" y="4797425"/>
            <a:ext cx="863600" cy="6191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400" dirty="0">
                <a:latin typeface="Arial" charset="0"/>
              </a:rPr>
              <a:t> Have a book with the symbols inside – the symbol being used is put on the front;</a:t>
            </a:r>
          </a:p>
          <a:p>
            <a:pPr eaLnBrk="1" hangingPunct="1">
              <a:spcBef>
                <a:spcPct val="0"/>
              </a:spcBef>
            </a:pPr>
            <a:r>
              <a:rPr lang="en-GB" altLang="en-US" sz="400" dirty="0">
                <a:latin typeface="Arial" charset="0"/>
              </a:rPr>
              <a:t> The person the child needs to communicate with moves further away;</a:t>
            </a:r>
          </a:p>
          <a:p>
            <a:pPr eaLnBrk="1" hangingPunct="1">
              <a:spcBef>
                <a:spcPct val="0"/>
              </a:spcBef>
            </a:pPr>
            <a:r>
              <a:rPr lang="en-GB" altLang="en-US" sz="400" dirty="0">
                <a:latin typeface="Arial" charset="0"/>
              </a:rPr>
              <a:t> The book is moved further away – to a point where it is kept somewhere in the classroom/home where the child needs to get it.</a:t>
            </a:r>
          </a:p>
        </p:txBody>
      </p:sp>
      <p:pic>
        <p:nvPicPr>
          <p:cNvPr id="2121" name="Picture 26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0063" y="4760913"/>
            <a:ext cx="396875" cy="327025"/>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2" name="Picture 26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580063" y="5157788"/>
            <a:ext cx="395287" cy="327025"/>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3" name="AutoShape 271"/>
          <p:cNvSpPr>
            <a:spLocks noChangeArrowheads="1"/>
          </p:cNvSpPr>
          <p:nvPr/>
        </p:nvSpPr>
        <p:spPr bwMode="auto">
          <a:xfrm>
            <a:off x="4572000" y="5705475"/>
            <a:ext cx="1547813" cy="1036638"/>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800" b="1" dirty="0"/>
              <a:t>PECS Phase 3</a:t>
            </a:r>
          </a:p>
          <a:p>
            <a:pPr algn="ctr" eaLnBrk="1" hangingPunct="1">
              <a:spcBef>
                <a:spcPct val="0"/>
              </a:spcBef>
              <a:buFontTx/>
              <a:buNone/>
            </a:pPr>
            <a:r>
              <a:rPr lang="en-GB" altLang="en-US" sz="400" b="1" i="1" dirty="0"/>
              <a:t>Symbolic understanding</a:t>
            </a:r>
          </a:p>
          <a:p>
            <a:pPr eaLnBrk="1" hangingPunct="1">
              <a:spcBef>
                <a:spcPct val="0"/>
              </a:spcBef>
              <a:buFontTx/>
              <a:buNone/>
            </a:pPr>
            <a:endParaRPr lang="en-GB" altLang="en-US" sz="400" dirty="0"/>
          </a:p>
        </p:txBody>
      </p:sp>
      <p:sp>
        <p:nvSpPr>
          <p:cNvPr id="2124" name="Text Box 272"/>
          <p:cNvSpPr txBox="1">
            <a:spLocks noChangeArrowheads="1"/>
          </p:cNvSpPr>
          <p:nvPr/>
        </p:nvSpPr>
        <p:spPr bwMode="auto">
          <a:xfrm>
            <a:off x="4678363" y="5984875"/>
            <a:ext cx="863600" cy="6794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400" dirty="0">
                <a:latin typeface="Arial" charset="0"/>
              </a:rPr>
              <a:t> Use two pictures and two objects: a preferred item and an item of no interest</a:t>
            </a:r>
          </a:p>
          <a:p>
            <a:pPr eaLnBrk="1" hangingPunct="1">
              <a:spcBef>
                <a:spcPct val="0"/>
              </a:spcBef>
            </a:pPr>
            <a:r>
              <a:rPr lang="en-GB" altLang="en-US" sz="400" dirty="0">
                <a:latin typeface="Arial" charset="0"/>
              </a:rPr>
              <a:t> Always give the child the item indicated in the picture he/she passes</a:t>
            </a:r>
          </a:p>
          <a:p>
            <a:pPr eaLnBrk="1" hangingPunct="1">
              <a:spcBef>
                <a:spcPct val="0"/>
              </a:spcBef>
            </a:pPr>
            <a:r>
              <a:rPr lang="en-GB" altLang="en-US" sz="400" dirty="0">
                <a:latin typeface="Arial" charset="0"/>
              </a:rPr>
              <a:t> To develop the selection of the appropriate picture you could:</a:t>
            </a:r>
          </a:p>
          <a:p>
            <a:pPr eaLnBrk="1" hangingPunct="1">
              <a:spcBef>
                <a:spcPct val="0"/>
              </a:spcBef>
              <a:buFontTx/>
              <a:buNone/>
            </a:pPr>
            <a:r>
              <a:rPr lang="en-GB" altLang="en-US" sz="400" dirty="0">
                <a:latin typeface="Arial" charset="0"/>
              </a:rPr>
              <a:t>      - Use prompts (similar to before)</a:t>
            </a:r>
          </a:p>
          <a:p>
            <a:pPr eaLnBrk="1" hangingPunct="1">
              <a:spcBef>
                <a:spcPct val="0"/>
              </a:spcBef>
              <a:buFontTx/>
              <a:buNone/>
            </a:pPr>
            <a:r>
              <a:rPr lang="en-GB" altLang="en-US" sz="400" dirty="0">
                <a:latin typeface="Arial" charset="0"/>
              </a:rPr>
              <a:t>      - Differentiate the pictures in location or size and slowly reduce the differentiation</a:t>
            </a:r>
          </a:p>
        </p:txBody>
      </p:sp>
      <p:pic>
        <p:nvPicPr>
          <p:cNvPr id="2125" name="Picture 27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616575" y="6129338"/>
            <a:ext cx="395288" cy="3270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6" name="AutoShape 276">
            <a:hlinkClick r:id="rId27" action="ppaction://hlinksldjump"/>
          </p:cNvPr>
          <p:cNvSpPr>
            <a:spLocks noChangeArrowheads="1"/>
          </p:cNvSpPr>
          <p:nvPr/>
        </p:nvSpPr>
        <p:spPr bwMode="auto">
          <a:xfrm>
            <a:off x="6588125" y="5984875"/>
            <a:ext cx="1152525" cy="647700"/>
          </a:xfrm>
          <a:prstGeom prst="wedgeRoundRectCallout">
            <a:avLst>
              <a:gd name="adj1" fmla="val -39806"/>
              <a:gd name="adj2" fmla="val 66667"/>
              <a:gd name="adj3" fmla="val 16667"/>
            </a:avLst>
          </a:prstGeom>
          <a:solidFill>
            <a:srgbClr val="F8F8F8"/>
          </a:solidFill>
          <a:ln w="3175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dirty="0"/>
              <a:t>Becoming a Speech and Language Therapist</a:t>
            </a:r>
          </a:p>
          <a:p>
            <a:pPr eaLnBrk="1" hangingPunct="1">
              <a:spcBef>
                <a:spcPct val="0"/>
              </a:spcBef>
              <a:buFontTx/>
              <a:buNone/>
            </a:pPr>
            <a:endParaRPr lang="en-GB" altLang="en-US" sz="200" dirty="0"/>
          </a:p>
          <a:p>
            <a:pPr eaLnBrk="1" hangingPunct="1">
              <a:spcBef>
                <a:spcPct val="0"/>
              </a:spcBef>
            </a:pPr>
            <a:r>
              <a:rPr lang="en-GB" altLang="en-US" sz="400" dirty="0"/>
              <a:t> 3-4 year undergraduate course, or…</a:t>
            </a:r>
          </a:p>
          <a:p>
            <a:pPr eaLnBrk="1" hangingPunct="1">
              <a:spcBef>
                <a:spcPct val="0"/>
              </a:spcBef>
            </a:pPr>
            <a:r>
              <a:rPr lang="en-GB" altLang="en-US" sz="400" dirty="0"/>
              <a:t> Two year postgraduate course</a:t>
            </a:r>
          </a:p>
          <a:p>
            <a:pPr eaLnBrk="1" hangingPunct="1">
              <a:spcBef>
                <a:spcPct val="0"/>
              </a:spcBef>
              <a:buFontTx/>
              <a:buNone/>
            </a:pPr>
            <a:r>
              <a:rPr lang="en-GB" altLang="en-US" sz="400" dirty="0"/>
              <a:t>        - Requires undergraduate degree – typically second class or better: a wide range of degrees are considered</a:t>
            </a:r>
          </a:p>
          <a:p>
            <a:pPr algn="ctr" eaLnBrk="1" hangingPunct="1">
              <a:spcBef>
                <a:spcPct val="0"/>
              </a:spcBef>
              <a:buFontTx/>
              <a:buNone/>
            </a:pPr>
            <a:endParaRPr lang="en-GB" altLang="en-US" sz="800" dirty="0"/>
          </a:p>
        </p:txBody>
      </p:sp>
      <p:sp>
        <p:nvSpPr>
          <p:cNvPr id="2128" name="Rectangle 279">
            <a:hlinkClick r:id="rId28" action="ppaction://hlinksldjump"/>
          </p:cNvPr>
          <p:cNvSpPr>
            <a:spLocks noChangeArrowheads="1"/>
          </p:cNvSpPr>
          <p:nvPr/>
        </p:nvSpPr>
        <p:spPr bwMode="auto">
          <a:xfrm>
            <a:off x="287338" y="115888"/>
            <a:ext cx="2305050" cy="12255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29" name="Rectangle 281">
            <a:hlinkClick r:id="rId29" action="ppaction://hlinksldjump"/>
          </p:cNvPr>
          <p:cNvSpPr>
            <a:spLocks noChangeArrowheads="1"/>
          </p:cNvSpPr>
          <p:nvPr/>
        </p:nvSpPr>
        <p:spPr bwMode="auto">
          <a:xfrm>
            <a:off x="252413" y="1665288"/>
            <a:ext cx="1223962" cy="133191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30" name="Rectangle 282">
            <a:hlinkClick r:id="rId30" action="ppaction://hlinksldjump"/>
          </p:cNvPr>
          <p:cNvSpPr>
            <a:spLocks noChangeArrowheads="1"/>
          </p:cNvSpPr>
          <p:nvPr/>
        </p:nvSpPr>
        <p:spPr bwMode="auto">
          <a:xfrm>
            <a:off x="2268538" y="1736725"/>
            <a:ext cx="1187450" cy="6842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31" name="Rectangle 283">
            <a:hlinkClick r:id="rId31" action="ppaction://hlinksldjump"/>
          </p:cNvPr>
          <p:cNvSpPr>
            <a:spLocks noChangeArrowheads="1"/>
          </p:cNvSpPr>
          <p:nvPr/>
        </p:nvSpPr>
        <p:spPr bwMode="auto">
          <a:xfrm>
            <a:off x="4211638" y="1484313"/>
            <a:ext cx="973137" cy="9731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32" name="Rectangle 284">
            <a:hlinkClick r:id="rId32" action="ppaction://hlinksldjump"/>
          </p:cNvPr>
          <p:cNvSpPr>
            <a:spLocks noChangeArrowheads="1"/>
          </p:cNvSpPr>
          <p:nvPr/>
        </p:nvSpPr>
        <p:spPr bwMode="auto">
          <a:xfrm>
            <a:off x="5219700" y="1449388"/>
            <a:ext cx="1008063" cy="11509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33" name="Oval 294"/>
          <p:cNvSpPr>
            <a:spLocks noChangeArrowheads="1"/>
          </p:cNvSpPr>
          <p:nvPr/>
        </p:nvSpPr>
        <p:spPr bwMode="auto">
          <a:xfrm>
            <a:off x="1979613" y="2997200"/>
            <a:ext cx="576262" cy="576263"/>
          </a:xfrm>
          <a:prstGeom prst="ellipse">
            <a:avLst/>
          </a:prstGeom>
          <a:noFill/>
          <a:ln w="19050" algn="ctr">
            <a:solidFill>
              <a:srgbClr val="000080"/>
            </a:solidFill>
            <a:round/>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dirty="0">
                <a:latin typeface="Arial" charset="0"/>
              </a:rPr>
              <a:t>CONTENT</a:t>
            </a:r>
          </a:p>
          <a:p>
            <a:pPr eaLnBrk="1" hangingPunct="1">
              <a:spcBef>
                <a:spcPct val="0"/>
              </a:spcBef>
            </a:pPr>
            <a:r>
              <a:rPr lang="en-GB" altLang="en-US" sz="200" dirty="0">
                <a:latin typeface="Arial" charset="0"/>
              </a:rPr>
              <a:t> The assignment of meanings to words and sentences in a language</a:t>
            </a:r>
          </a:p>
          <a:p>
            <a:pPr eaLnBrk="1" hangingPunct="1">
              <a:spcBef>
                <a:spcPct val="0"/>
              </a:spcBef>
            </a:pPr>
            <a:r>
              <a:rPr lang="en-GB" altLang="en-US" sz="200" dirty="0">
                <a:latin typeface="Arial" charset="0"/>
              </a:rPr>
              <a:t> Words and sentences which a person can use and understand to convey and receive information</a:t>
            </a:r>
          </a:p>
        </p:txBody>
      </p:sp>
      <p:sp>
        <p:nvSpPr>
          <p:cNvPr id="2134" name="Oval 295"/>
          <p:cNvSpPr>
            <a:spLocks noChangeArrowheads="1"/>
          </p:cNvSpPr>
          <p:nvPr/>
        </p:nvSpPr>
        <p:spPr bwMode="auto">
          <a:xfrm>
            <a:off x="1727200" y="3430588"/>
            <a:ext cx="576263" cy="576262"/>
          </a:xfrm>
          <a:prstGeom prst="ellipse">
            <a:avLst/>
          </a:prstGeom>
          <a:noFill/>
          <a:ln w="19050" algn="ctr">
            <a:solidFill>
              <a:srgbClr val="000080"/>
            </a:solidFill>
            <a:round/>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dirty="0">
                <a:latin typeface="Arial" charset="0"/>
              </a:rPr>
              <a:t>USE</a:t>
            </a:r>
          </a:p>
          <a:p>
            <a:pPr eaLnBrk="1" hangingPunct="1">
              <a:spcBef>
                <a:spcPct val="0"/>
              </a:spcBef>
            </a:pPr>
            <a:r>
              <a:rPr lang="en-GB" altLang="en-US" sz="200" dirty="0">
                <a:latin typeface="Arial" charset="0"/>
              </a:rPr>
              <a:t> How language is used</a:t>
            </a:r>
          </a:p>
          <a:p>
            <a:pPr eaLnBrk="1" hangingPunct="1">
              <a:spcBef>
                <a:spcPct val="0"/>
              </a:spcBef>
            </a:pPr>
            <a:r>
              <a:rPr lang="en-GB" altLang="en-US" sz="200" dirty="0">
                <a:latin typeface="Arial" charset="0"/>
              </a:rPr>
              <a:t> Functions for which a person is able to use language (for example: gaining attention, commenting, requesting information, recounting information, giving instructions)</a:t>
            </a:r>
          </a:p>
          <a:p>
            <a:pPr eaLnBrk="1" hangingPunct="1">
              <a:spcBef>
                <a:spcPct val="0"/>
              </a:spcBef>
            </a:pPr>
            <a:r>
              <a:rPr lang="en-GB" altLang="en-US" sz="200" dirty="0">
                <a:latin typeface="Arial" charset="0"/>
              </a:rPr>
              <a:t> Social use of language</a:t>
            </a:r>
          </a:p>
          <a:p>
            <a:pPr eaLnBrk="1" hangingPunct="1">
              <a:spcBef>
                <a:spcPct val="0"/>
              </a:spcBef>
            </a:pPr>
            <a:r>
              <a:rPr lang="en-GB" altLang="en-US" sz="200" dirty="0">
                <a:latin typeface="Arial" charset="0"/>
              </a:rPr>
              <a:t> Ability to adjust language according to the social context</a:t>
            </a:r>
          </a:p>
        </p:txBody>
      </p:sp>
      <p:sp>
        <p:nvSpPr>
          <p:cNvPr id="2135" name="Oval 293"/>
          <p:cNvSpPr>
            <a:spLocks noChangeArrowheads="1"/>
          </p:cNvSpPr>
          <p:nvPr/>
        </p:nvSpPr>
        <p:spPr bwMode="auto">
          <a:xfrm>
            <a:off x="1476375" y="2997200"/>
            <a:ext cx="576263" cy="576263"/>
          </a:xfrm>
          <a:prstGeom prst="ellipse">
            <a:avLst/>
          </a:prstGeom>
          <a:noFill/>
          <a:ln w="19050" algn="ctr">
            <a:solidFill>
              <a:srgbClr val="000080"/>
            </a:solidFill>
            <a:round/>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dirty="0">
                <a:latin typeface="Arial" charset="0"/>
              </a:rPr>
              <a:t>FORM</a:t>
            </a:r>
          </a:p>
          <a:p>
            <a:pPr eaLnBrk="1" hangingPunct="1">
              <a:spcBef>
                <a:spcPct val="0"/>
              </a:spcBef>
            </a:pPr>
            <a:r>
              <a:rPr lang="en-GB" altLang="en-US" sz="200" dirty="0">
                <a:latin typeface="Arial" charset="0"/>
              </a:rPr>
              <a:t> Word forms of a language</a:t>
            </a:r>
          </a:p>
          <a:p>
            <a:pPr eaLnBrk="1" hangingPunct="1">
              <a:spcBef>
                <a:spcPct val="0"/>
              </a:spcBef>
            </a:pPr>
            <a:r>
              <a:rPr lang="en-GB" altLang="en-US" sz="200" dirty="0">
                <a:latin typeface="Arial" charset="0"/>
              </a:rPr>
              <a:t> Sounds used in a language</a:t>
            </a:r>
          </a:p>
          <a:p>
            <a:pPr eaLnBrk="1" hangingPunct="1">
              <a:spcBef>
                <a:spcPct val="0"/>
              </a:spcBef>
            </a:pPr>
            <a:r>
              <a:rPr lang="en-GB" altLang="en-US" sz="200" dirty="0">
                <a:latin typeface="Arial" charset="0"/>
              </a:rPr>
              <a:t> Syntax of the language (how words are connected together to form phrases and sentences)</a:t>
            </a:r>
          </a:p>
        </p:txBody>
      </p:sp>
      <p:sp>
        <p:nvSpPr>
          <p:cNvPr id="2136" name="AutoShape 296">
            <a:hlinkClick r:id="rId33" action="ppaction://hlinksldjump"/>
          </p:cNvPr>
          <p:cNvSpPr>
            <a:spLocks noChangeArrowheads="1"/>
          </p:cNvSpPr>
          <p:nvPr/>
        </p:nvSpPr>
        <p:spPr bwMode="auto">
          <a:xfrm>
            <a:off x="1692275" y="4113213"/>
            <a:ext cx="863600" cy="1728787"/>
          </a:xfrm>
          <a:prstGeom prst="roundRect">
            <a:avLst>
              <a:gd name="adj" fmla="val 16667"/>
            </a:avLst>
          </a:prstGeom>
          <a:solidFill>
            <a:srgbClr val="F8F8F8"/>
          </a:solidFill>
          <a:ln w="317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dirty="0">
                <a:latin typeface="Arial" charset="0"/>
              </a:rPr>
              <a:t>Example communication behaviours</a:t>
            </a:r>
          </a:p>
          <a:p>
            <a:pPr eaLnBrk="1" hangingPunct="1">
              <a:spcBef>
                <a:spcPct val="0"/>
              </a:spcBef>
            </a:pPr>
            <a:r>
              <a:rPr lang="en-GB" altLang="en-US" sz="300" dirty="0">
                <a:latin typeface="Arial" charset="0"/>
              </a:rPr>
              <a:t> During development: periods of silence or production of apparently meaningless sounds;</a:t>
            </a:r>
          </a:p>
          <a:p>
            <a:pPr eaLnBrk="1" hangingPunct="1">
              <a:spcBef>
                <a:spcPct val="0"/>
              </a:spcBef>
            </a:pPr>
            <a:r>
              <a:rPr lang="en-GB" altLang="en-US" sz="300" dirty="0">
                <a:latin typeface="Arial" charset="0"/>
              </a:rPr>
              <a:t> Child may suddenly start to use imitated utterances;</a:t>
            </a:r>
          </a:p>
          <a:p>
            <a:pPr eaLnBrk="1" hangingPunct="1">
              <a:spcBef>
                <a:spcPct val="0"/>
              </a:spcBef>
            </a:pPr>
            <a:r>
              <a:rPr lang="en-GB" altLang="en-US" sz="300" dirty="0">
                <a:latin typeface="Arial" charset="0"/>
              </a:rPr>
              <a:t> Echolalia;</a:t>
            </a:r>
          </a:p>
          <a:p>
            <a:pPr eaLnBrk="1" hangingPunct="1">
              <a:spcBef>
                <a:spcPct val="0"/>
              </a:spcBef>
            </a:pPr>
            <a:r>
              <a:rPr lang="en-GB" altLang="en-US" sz="300" dirty="0">
                <a:latin typeface="Arial" charset="0"/>
              </a:rPr>
              <a:t> Delayed echolalia.</a:t>
            </a:r>
          </a:p>
          <a:p>
            <a:pPr eaLnBrk="1" hangingPunct="1">
              <a:spcBef>
                <a:spcPct val="0"/>
              </a:spcBef>
            </a:pPr>
            <a:endParaRPr lang="en-GB" altLang="en-US" sz="200" dirty="0">
              <a:latin typeface="Arial" charset="0"/>
            </a:endParaRPr>
          </a:p>
          <a:p>
            <a:pPr eaLnBrk="1" hangingPunct="1">
              <a:spcBef>
                <a:spcPct val="0"/>
              </a:spcBef>
            </a:pPr>
            <a:r>
              <a:rPr lang="en-GB" altLang="en-US" sz="300" dirty="0">
                <a:latin typeface="Arial" charset="0"/>
              </a:rPr>
              <a:t> Difficulties integrating the form of language with language content;</a:t>
            </a:r>
          </a:p>
          <a:p>
            <a:pPr eaLnBrk="1" hangingPunct="1">
              <a:spcBef>
                <a:spcPct val="0"/>
              </a:spcBef>
            </a:pPr>
            <a:r>
              <a:rPr lang="en-GB" altLang="en-US" sz="300" dirty="0">
                <a:latin typeface="Arial" charset="0"/>
              </a:rPr>
              <a:t> Difficulties in the social use of this language;</a:t>
            </a:r>
          </a:p>
          <a:p>
            <a:pPr eaLnBrk="1" hangingPunct="1">
              <a:spcBef>
                <a:spcPct val="0"/>
              </a:spcBef>
            </a:pPr>
            <a:r>
              <a:rPr lang="en-GB" altLang="en-US" sz="300" dirty="0">
                <a:latin typeface="Arial" charset="0"/>
              </a:rPr>
              <a:t> In severe cases, failure to develop a link between language/symbols and communication.</a:t>
            </a:r>
          </a:p>
          <a:p>
            <a:pPr eaLnBrk="1" hangingPunct="1">
              <a:spcBef>
                <a:spcPct val="0"/>
              </a:spcBef>
            </a:pPr>
            <a:endParaRPr lang="en-GB" altLang="en-US" sz="200" dirty="0">
              <a:latin typeface="Arial" charset="0"/>
            </a:endParaRPr>
          </a:p>
          <a:p>
            <a:pPr eaLnBrk="1" hangingPunct="1">
              <a:spcBef>
                <a:spcPct val="0"/>
              </a:spcBef>
            </a:pPr>
            <a:r>
              <a:rPr lang="en-GB" altLang="en-US" sz="300" dirty="0">
                <a:latin typeface="Arial" charset="0"/>
              </a:rPr>
              <a:t> Eye gaze and body posture differences in interactions;</a:t>
            </a:r>
          </a:p>
          <a:p>
            <a:pPr eaLnBrk="1" hangingPunct="1">
              <a:spcBef>
                <a:spcPct val="0"/>
              </a:spcBef>
            </a:pPr>
            <a:r>
              <a:rPr lang="en-GB" altLang="en-US" sz="300" dirty="0">
                <a:latin typeface="Arial" charset="0"/>
              </a:rPr>
              <a:t> Failure to integrate context into the understanding of language, literal language understanding (e.g. “Pull your socks up”);</a:t>
            </a:r>
          </a:p>
          <a:p>
            <a:pPr eaLnBrk="1" hangingPunct="1">
              <a:spcBef>
                <a:spcPct val="0"/>
              </a:spcBef>
            </a:pPr>
            <a:r>
              <a:rPr lang="en-GB" altLang="en-US" sz="300" dirty="0">
                <a:latin typeface="Arial" charset="0"/>
              </a:rPr>
              <a:t> Speech sound development: appears to be similar to typical development;</a:t>
            </a:r>
          </a:p>
          <a:p>
            <a:pPr eaLnBrk="1" hangingPunct="1">
              <a:spcBef>
                <a:spcPct val="0"/>
              </a:spcBef>
            </a:pPr>
            <a:r>
              <a:rPr lang="en-GB" altLang="en-US" sz="300" dirty="0">
                <a:latin typeface="Arial" charset="0"/>
              </a:rPr>
              <a:t> Unusual intonation and stress patterns common.</a:t>
            </a:r>
          </a:p>
          <a:p>
            <a:pPr eaLnBrk="1" hangingPunct="1">
              <a:spcBef>
                <a:spcPct val="0"/>
              </a:spcBef>
            </a:pPr>
            <a:endParaRPr lang="en-GB" altLang="en-US" sz="200" dirty="0">
              <a:latin typeface="Arial" charset="0"/>
            </a:endParaRPr>
          </a:p>
          <a:p>
            <a:pPr eaLnBrk="1" hangingPunct="1">
              <a:spcBef>
                <a:spcPct val="0"/>
              </a:spcBef>
            </a:pPr>
            <a:r>
              <a:rPr lang="en-GB" altLang="en-US" sz="300" dirty="0">
                <a:latin typeface="Arial" charset="0"/>
              </a:rPr>
              <a:t> Initiating and terminating interactions;</a:t>
            </a:r>
          </a:p>
          <a:p>
            <a:pPr eaLnBrk="1" hangingPunct="1">
              <a:spcBef>
                <a:spcPct val="0"/>
              </a:spcBef>
            </a:pPr>
            <a:r>
              <a:rPr lang="en-GB" altLang="en-US" sz="300" dirty="0">
                <a:latin typeface="Arial" charset="0"/>
              </a:rPr>
              <a:t> Maintaining conversational topics;</a:t>
            </a:r>
          </a:p>
          <a:p>
            <a:pPr eaLnBrk="1" hangingPunct="1">
              <a:spcBef>
                <a:spcPct val="0"/>
              </a:spcBef>
            </a:pPr>
            <a:r>
              <a:rPr lang="en-GB" altLang="en-US" sz="300" dirty="0">
                <a:latin typeface="Arial" charset="0"/>
              </a:rPr>
              <a:t> Functioning within speaker and listener roles;</a:t>
            </a:r>
          </a:p>
          <a:p>
            <a:pPr eaLnBrk="1" hangingPunct="1">
              <a:spcBef>
                <a:spcPct val="0"/>
              </a:spcBef>
            </a:pPr>
            <a:r>
              <a:rPr lang="en-GB" altLang="en-US" sz="300" dirty="0">
                <a:latin typeface="Arial" charset="0"/>
              </a:rPr>
              <a:t> Using behaviours for the purpose of communication.</a:t>
            </a:r>
          </a:p>
        </p:txBody>
      </p:sp>
      <p:sp>
        <p:nvSpPr>
          <p:cNvPr id="2137" name="AutoShape 297">
            <a:hlinkClick r:id="rId34" action="ppaction://hlinksldjump"/>
          </p:cNvPr>
          <p:cNvSpPr>
            <a:spLocks noChangeArrowheads="1"/>
          </p:cNvSpPr>
          <p:nvPr/>
        </p:nvSpPr>
        <p:spPr bwMode="auto">
          <a:xfrm>
            <a:off x="1692275" y="5994400"/>
            <a:ext cx="863600" cy="863600"/>
          </a:xfrm>
          <a:prstGeom prst="roundRect">
            <a:avLst>
              <a:gd name="adj" fmla="val 16667"/>
            </a:avLst>
          </a:prstGeom>
          <a:solidFill>
            <a:srgbClr val="F8F8F8"/>
          </a:solidFill>
          <a:ln w="317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dirty="0">
                <a:latin typeface="Arial" charset="0"/>
              </a:rPr>
              <a:t>Example communication methods</a:t>
            </a:r>
          </a:p>
          <a:p>
            <a:pPr eaLnBrk="1" hangingPunct="1">
              <a:spcBef>
                <a:spcPct val="0"/>
              </a:spcBef>
            </a:pPr>
            <a:r>
              <a:rPr lang="en-GB" altLang="en-US" sz="300" dirty="0">
                <a:latin typeface="Arial" charset="0"/>
              </a:rPr>
              <a:t> Cry/scream;</a:t>
            </a:r>
          </a:p>
          <a:p>
            <a:pPr eaLnBrk="1" hangingPunct="1">
              <a:spcBef>
                <a:spcPct val="0"/>
              </a:spcBef>
            </a:pPr>
            <a:r>
              <a:rPr lang="en-GB" altLang="en-US" sz="300" dirty="0">
                <a:latin typeface="Arial" charset="0"/>
              </a:rPr>
              <a:t> Body positioning in relation to things he is interested in;</a:t>
            </a:r>
          </a:p>
          <a:p>
            <a:pPr eaLnBrk="1" hangingPunct="1">
              <a:spcBef>
                <a:spcPct val="0"/>
              </a:spcBef>
            </a:pPr>
            <a:r>
              <a:rPr lang="en-GB" altLang="en-US" sz="300" dirty="0">
                <a:latin typeface="Arial" charset="0"/>
              </a:rPr>
              <a:t> May take someone’s hand to get things done for him;</a:t>
            </a:r>
          </a:p>
          <a:p>
            <a:pPr eaLnBrk="1" hangingPunct="1">
              <a:spcBef>
                <a:spcPct val="0"/>
              </a:spcBef>
            </a:pPr>
            <a:r>
              <a:rPr lang="en-GB" altLang="en-US" sz="300" dirty="0">
                <a:latin typeface="Arial" charset="0"/>
              </a:rPr>
              <a:t> Look at things he wants;</a:t>
            </a:r>
          </a:p>
          <a:p>
            <a:pPr eaLnBrk="1" hangingPunct="1">
              <a:spcBef>
                <a:spcPct val="0"/>
              </a:spcBef>
            </a:pPr>
            <a:r>
              <a:rPr lang="en-GB" altLang="en-US" sz="300" dirty="0">
                <a:latin typeface="Arial" charset="0"/>
              </a:rPr>
              <a:t> Reach for things he wants;</a:t>
            </a:r>
          </a:p>
          <a:p>
            <a:pPr eaLnBrk="1" hangingPunct="1">
              <a:spcBef>
                <a:spcPct val="0"/>
              </a:spcBef>
            </a:pPr>
            <a:r>
              <a:rPr lang="en-GB" altLang="en-US" sz="300" dirty="0">
                <a:latin typeface="Arial" charset="0"/>
              </a:rPr>
              <a:t> Point but not look at parent;</a:t>
            </a:r>
          </a:p>
          <a:p>
            <a:pPr eaLnBrk="1" hangingPunct="1">
              <a:spcBef>
                <a:spcPct val="0"/>
              </a:spcBef>
            </a:pPr>
            <a:r>
              <a:rPr lang="en-GB" altLang="en-US" sz="300" dirty="0">
                <a:latin typeface="Arial" charset="0"/>
              </a:rPr>
              <a:t> Use joint attention;</a:t>
            </a:r>
          </a:p>
          <a:p>
            <a:pPr eaLnBrk="1" hangingPunct="1">
              <a:spcBef>
                <a:spcPct val="0"/>
              </a:spcBef>
            </a:pPr>
            <a:r>
              <a:rPr lang="en-GB" altLang="en-US" sz="300" dirty="0">
                <a:latin typeface="Arial" charset="0"/>
              </a:rPr>
              <a:t> Use gestures/facial expressions/sounds/ words/ sentences;</a:t>
            </a:r>
          </a:p>
          <a:p>
            <a:pPr eaLnBrk="1" hangingPunct="1">
              <a:spcBef>
                <a:spcPct val="0"/>
              </a:spcBef>
            </a:pPr>
            <a:r>
              <a:rPr lang="en-GB" altLang="en-US" sz="300" dirty="0">
                <a:latin typeface="Arial" charset="0"/>
              </a:rPr>
              <a:t> Use pictures;</a:t>
            </a:r>
          </a:p>
          <a:p>
            <a:pPr eaLnBrk="1" hangingPunct="1">
              <a:spcBef>
                <a:spcPct val="0"/>
              </a:spcBef>
            </a:pPr>
            <a:r>
              <a:rPr lang="en-GB" altLang="en-US" sz="300" dirty="0">
                <a:latin typeface="Arial" charset="0"/>
              </a:rPr>
              <a:t> Use echolalia.</a:t>
            </a:r>
          </a:p>
        </p:txBody>
      </p:sp>
      <p:sp>
        <p:nvSpPr>
          <p:cNvPr id="2138" name="AutoShape 298">
            <a:hlinkClick r:id="rId35" action="ppaction://hlinksldjump"/>
          </p:cNvPr>
          <p:cNvSpPr>
            <a:spLocks noChangeArrowheads="1"/>
          </p:cNvSpPr>
          <p:nvPr/>
        </p:nvSpPr>
        <p:spPr bwMode="auto">
          <a:xfrm>
            <a:off x="8675688" y="5949950"/>
            <a:ext cx="325437" cy="179388"/>
          </a:xfrm>
          <a:prstGeom prst="foldedCorner">
            <a:avLst>
              <a:gd name="adj" fmla="val 12500"/>
            </a:avLst>
          </a:prstGeom>
          <a:solidFill>
            <a:srgbClr val="F8F8F8"/>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dirty="0"/>
              <a:t>Refs</a:t>
            </a:r>
          </a:p>
        </p:txBody>
      </p:sp>
      <p:sp>
        <p:nvSpPr>
          <p:cNvPr id="2139" name="Rectangle 299">
            <a:hlinkClick r:id="rId36" action="ppaction://hlinksldjump"/>
          </p:cNvPr>
          <p:cNvSpPr>
            <a:spLocks noChangeArrowheads="1"/>
          </p:cNvSpPr>
          <p:nvPr/>
        </p:nvSpPr>
        <p:spPr bwMode="auto">
          <a:xfrm>
            <a:off x="1476375" y="2997200"/>
            <a:ext cx="1079500" cy="10080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40" name="Rectangle 7">
            <a:hlinkClick r:id="rId37" action="ppaction://hlinksldjump"/>
          </p:cNvPr>
          <p:cNvSpPr>
            <a:spLocks noChangeArrowheads="1"/>
          </p:cNvSpPr>
          <p:nvPr/>
        </p:nvSpPr>
        <p:spPr bwMode="auto">
          <a:xfrm>
            <a:off x="6418263" y="904875"/>
            <a:ext cx="2571750" cy="6350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41" name="Rectangle 9">
            <a:hlinkClick r:id="rId38" action="ppaction://hlinksldjump"/>
          </p:cNvPr>
          <p:cNvSpPr>
            <a:spLocks noChangeArrowheads="1"/>
          </p:cNvSpPr>
          <p:nvPr/>
        </p:nvSpPr>
        <p:spPr bwMode="auto">
          <a:xfrm>
            <a:off x="6453188" y="1539875"/>
            <a:ext cx="2511425" cy="13827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42" name="Rectangle 10">
            <a:hlinkClick r:id="rId39" action="ppaction://hlinksldjump"/>
          </p:cNvPr>
          <p:cNvSpPr>
            <a:spLocks noChangeArrowheads="1"/>
          </p:cNvSpPr>
          <p:nvPr/>
        </p:nvSpPr>
        <p:spPr bwMode="auto">
          <a:xfrm>
            <a:off x="6408738" y="2997200"/>
            <a:ext cx="2511425" cy="11160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43" name="Rectangle 11">
            <a:hlinkClick r:id="rId40" action="ppaction://hlinksldjump"/>
          </p:cNvPr>
          <p:cNvSpPr>
            <a:spLocks noChangeArrowheads="1"/>
          </p:cNvSpPr>
          <p:nvPr/>
        </p:nvSpPr>
        <p:spPr bwMode="auto">
          <a:xfrm>
            <a:off x="6383338" y="4141788"/>
            <a:ext cx="2541587" cy="7826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44" name="Rectangle 12">
            <a:hlinkClick r:id="rId41" action="ppaction://hlinksldjump"/>
          </p:cNvPr>
          <p:cNvSpPr>
            <a:spLocks noChangeArrowheads="1"/>
          </p:cNvSpPr>
          <p:nvPr/>
        </p:nvSpPr>
        <p:spPr bwMode="auto">
          <a:xfrm>
            <a:off x="6399213" y="4940300"/>
            <a:ext cx="2520950" cy="6492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pic>
        <p:nvPicPr>
          <p:cNvPr id="2145" name="Picture 5" descr="4symbols"/>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059113" y="5126038"/>
            <a:ext cx="984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6" name="Rectangle 285">
            <a:hlinkClick r:id="rId43" action="ppaction://hlinksldjump"/>
          </p:cNvPr>
          <p:cNvSpPr>
            <a:spLocks noChangeArrowheads="1"/>
          </p:cNvSpPr>
          <p:nvPr/>
        </p:nvSpPr>
        <p:spPr bwMode="auto">
          <a:xfrm>
            <a:off x="2592388" y="4400550"/>
            <a:ext cx="3635375" cy="23764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47" name="Rectangle 1"/>
          <p:cNvSpPr>
            <a:spLocks noChangeArrowheads="1"/>
          </p:cNvSpPr>
          <p:nvPr/>
        </p:nvSpPr>
        <p:spPr bwMode="auto">
          <a:xfrm>
            <a:off x="5399087" y="163870"/>
            <a:ext cx="936626" cy="456961"/>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200" i="1" dirty="0">
                <a:latin typeface="Arial" charset="0"/>
                <a:hlinkClick r:id="rId44" action="ppaction://hlinkpres?slideindex=1&amp;slidetitle="/>
              </a:rPr>
              <a:t>Additional </a:t>
            </a:r>
          </a:p>
          <a:p>
            <a:pPr algn="ctr" eaLnBrk="1" hangingPunct="1">
              <a:spcBef>
                <a:spcPct val="0"/>
              </a:spcBef>
              <a:buFontTx/>
              <a:buNone/>
            </a:pPr>
            <a:r>
              <a:rPr lang="en-GB" altLang="en-US" sz="1200" i="1" dirty="0">
                <a:latin typeface="Arial" charset="0"/>
                <a:hlinkClick r:id="rId44" action="ppaction://hlinkpres?slideindex=1&amp;slidetitle="/>
              </a:rPr>
              <a:t>slides</a:t>
            </a:r>
            <a:endParaRPr lang="en-GB" altLang="en-US" sz="1200" i="1" dirty="0">
              <a:latin typeface="Arial" charset="0"/>
            </a:endParaRPr>
          </a:p>
        </p:txBody>
      </p:sp>
      <p:sp>
        <p:nvSpPr>
          <p:cNvPr id="2" name="TextBox 1">
            <a:extLst>
              <a:ext uri="{FF2B5EF4-FFF2-40B4-BE49-F238E27FC236}">
                <a16:creationId xmlns:a16="http://schemas.microsoft.com/office/drawing/2014/main" id="{F374DB59-1F13-44AD-A7DD-0C964BD15BE1}"/>
              </a:ext>
            </a:extLst>
          </p:cNvPr>
          <p:cNvSpPr txBox="1"/>
          <p:nvPr/>
        </p:nvSpPr>
        <p:spPr>
          <a:xfrm>
            <a:off x="2613968" y="115887"/>
            <a:ext cx="2822902" cy="1310997"/>
          </a:xfrm>
          <a:prstGeom prst="roundRect">
            <a:avLst/>
          </a:prstGeom>
          <a:solidFill>
            <a:srgbClr val="F8F8F8"/>
          </a:solidFill>
          <a:ln w="31750">
            <a:solidFill>
              <a:srgbClr val="000080"/>
            </a:solidFill>
          </a:ln>
        </p:spPr>
        <p:txBody>
          <a:bodyPr wrap="square" rtlCol="0">
            <a:spAutoFit/>
          </a:bodyPr>
          <a:lstStyle/>
          <a:p>
            <a:pPr algn="l"/>
            <a:r>
              <a:rPr lang="en-US" altLang="en-US" sz="700" b="1" dirty="0"/>
              <a:t>ICD11</a:t>
            </a:r>
            <a:r>
              <a:rPr lang="en-US" altLang="en-US" sz="700" dirty="0"/>
              <a:t>: Social communication and interaction deficits; restricted/repetiti</a:t>
            </a:r>
            <a:r>
              <a:rPr lang="en-US" altLang="en-US" sz="700" dirty="0">
                <a:hlinkClick r:id="rId45" action="ppaction://hlinkfile"/>
              </a:rPr>
              <a:t>v</a:t>
            </a:r>
            <a:r>
              <a:rPr lang="en-US" altLang="en-US" sz="700" dirty="0"/>
              <a:t>e </a:t>
            </a:r>
            <a:r>
              <a:rPr lang="en-GB" altLang="en-US" sz="700" dirty="0"/>
              <a:t>behaviour</a:t>
            </a:r>
            <a:r>
              <a:rPr lang="en-US" altLang="en-US" sz="700" dirty="0"/>
              <a:t>; onset in childhood though symptoms may manifest later.</a:t>
            </a:r>
            <a:r>
              <a:rPr lang="en-GB" altLang="en-US" sz="700" dirty="0"/>
              <a:t> </a:t>
            </a:r>
            <a:r>
              <a:rPr lang="en-GB" altLang="en-US" sz="700" dirty="0">
                <a:hlinkClick r:id="rId46"/>
              </a:rPr>
              <a:t>Web.</a:t>
            </a:r>
            <a:endParaRPr lang="en-GB" altLang="en-US" sz="700" dirty="0"/>
          </a:p>
          <a:p>
            <a:pPr algn="l"/>
            <a:endParaRPr lang="en-GB" altLang="en-US" sz="400" dirty="0"/>
          </a:p>
          <a:p>
            <a:pPr algn="l"/>
            <a:r>
              <a:rPr lang="en-GB" altLang="en-US" sz="700" b="1" dirty="0"/>
              <a:t>DSM5</a:t>
            </a:r>
            <a:r>
              <a:rPr lang="en-GB" altLang="en-US" sz="700" dirty="0"/>
              <a:t>: </a:t>
            </a:r>
            <a:r>
              <a:rPr lang="en-GB" altLang="en-US" sz="700" dirty="0">
                <a:hlinkClick r:id="rId47" action="ppaction://hlinkfile"/>
              </a:rPr>
              <a:t>(A) Social communication and interaction deficits; (B) restricted/repetitive behaviour; (C) symptoms present early; (D) symptoms cause significant impairment to social/occupational/ other function; (E) not explained by intellectual disability/delay. </a:t>
            </a:r>
            <a:r>
              <a:rPr lang="en-GB" altLang="en-US" sz="700" dirty="0">
                <a:hlinkClick r:id="rId48"/>
              </a:rPr>
              <a:t>Web.</a:t>
            </a:r>
            <a:endParaRPr lang="en-GB" altLang="en-US" sz="700" dirty="0"/>
          </a:p>
          <a:p>
            <a:pPr algn="l"/>
            <a:endParaRPr lang="en-GB" altLang="en-US" sz="400" dirty="0"/>
          </a:p>
          <a:p>
            <a:pPr algn="l"/>
            <a:r>
              <a:rPr lang="en-GB" altLang="en-US" sz="700" b="1" dirty="0">
                <a:hlinkClick r:id="rId49" action="ppaction://hlinkfile"/>
              </a:rPr>
              <a:t>NAS diagnosis info</a:t>
            </a:r>
            <a:r>
              <a:rPr lang="en-GB" altLang="en-US" sz="700" dirty="0">
                <a:hlinkClick r:id="rId49" action="ppaction://hlinkfile"/>
              </a:rPr>
              <a:t>. </a:t>
            </a:r>
            <a:r>
              <a:rPr lang="en-GB" altLang="en-US" sz="700" dirty="0"/>
              <a:t> </a:t>
            </a:r>
            <a:r>
              <a:rPr lang="en-GB" altLang="en-US" sz="700" dirty="0">
                <a:hlinkClick r:id="rId50"/>
              </a:rPr>
              <a:t>Web.</a:t>
            </a:r>
            <a:endParaRPr lang="en-GB" altLang="en-US" sz="700" dirty="0"/>
          </a:p>
        </p:txBody>
      </p:sp>
      <p:sp>
        <p:nvSpPr>
          <p:cNvPr id="2127" name="Rectangle 277">
            <a:hlinkClick r:id="rId51" action="ppaction://hlinksldjump"/>
          </p:cNvPr>
          <p:cNvSpPr>
            <a:spLocks noChangeArrowheads="1"/>
          </p:cNvSpPr>
          <p:nvPr/>
        </p:nvSpPr>
        <p:spPr bwMode="auto">
          <a:xfrm>
            <a:off x="2565400" y="12700"/>
            <a:ext cx="2920047" cy="14128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dirty="0"/>
          </a:p>
        </p:txBody>
      </p:sp>
      <p:sp>
        <p:nvSpPr>
          <p:cNvPr id="11267" name="Rectangle 3"/>
          <p:cNvSpPr>
            <a:spLocks noGrp="1" noChangeArrowheads="1"/>
          </p:cNvSpPr>
          <p:nvPr>
            <p:ph type="body" idx="1"/>
          </p:nvPr>
        </p:nvSpPr>
        <p:spPr/>
        <p:txBody>
          <a:bodyPr/>
          <a:lstStyle/>
          <a:p>
            <a:pPr eaLnBrk="1" hangingPunct="1"/>
            <a:endParaRPr lang="en-US" altLang="en-US"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08163"/>
            <a:ext cx="8640763" cy="205898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dirty="0"/>
          </a:p>
        </p:txBody>
      </p:sp>
      <p:sp>
        <p:nvSpPr>
          <p:cNvPr id="12291" name="Rectangle 3"/>
          <p:cNvSpPr>
            <a:spLocks noGrp="1" noChangeArrowheads="1"/>
          </p:cNvSpPr>
          <p:nvPr>
            <p:ph type="body" idx="1"/>
          </p:nvPr>
        </p:nvSpPr>
        <p:spPr/>
        <p:txBody>
          <a:bodyPr/>
          <a:lstStyle/>
          <a:p>
            <a:pPr eaLnBrk="1" hangingPunct="1"/>
            <a:endParaRPr lang="en-US" alt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2241550"/>
            <a:ext cx="8604250" cy="19335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dirty="0"/>
          </a:p>
        </p:txBody>
      </p:sp>
      <p:pic>
        <p:nvPicPr>
          <p:cNvPr id="1331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7950" y="1844675"/>
            <a:ext cx="8893175" cy="3357563"/>
          </a:xfrm>
          <a:noFill/>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miter lim="800000"/>
                <a:headEnd/>
                <a:tailEnd/>
              </a14:hiddenLine>
            </a:ext>
          </a:extLst>
        </p:spPr>
      </p:pic>
      <p:sp>
        <p:nvSpPr>
          <p:cNvPr id="4" name="TextBox 3"/>
          <p:cNvSpPr txBox="1"/>
          <p:nvPr/>
        </p:nvSpPr>
        <p:spPr>
          <a:xfrm>
            <a:off x="4751388" y="4365625"/>
            <a:ext cx="3636962" cy="338138"/>
          </a:xfrm>
          <a:prstGeom prst="rect">
            <a:avLst/>
          </a:prstGeom>
          <a:noFill/>
        </p:spPr>
        <p:txBody>
          <a:bodyPr>
            <a:spAutoFit/>
          </a:bodyPr>
          <a:lstStyle/>
          <a:p>
            <a:pPr>
              <a:defRPr/>
            </a:pPr>
            <a:r>
              <a:rPr lang="en-GB" sz="1600" i="1" dirty="0">
                <a:solidFill>
                  <a:schemeClr val="bg1">
                    <a:lumMod val="50000"/>
                  </a:schemeClr>
                </a:solidFill>
                <a:hlinkClick r:id="rId3"/>
              </a:rPr>
              <a:t>Online Info</a:t>
            </a:r>
            <a:r>
              <a:rPr lang="en-GB" sz="1600" i="1" dirty="0">
                <a:solidFill>
                  <a:schemeClr val="bg1">
                    <a:lumMod val="50000"/>
                  </a:schemeClr>
                </a:solidFill>
              </a:rPr>
              <a:t>	</a:t>
            </a:r>
            <a:r>
              <a:rPr lang="en-GB" sz="1600" i="1" dirty="0">
                <a:solidFill>
                  <a:schemeClr val="bg1">
                    <a:lumMod val="50000"/>
                  </a:schemeClr>
                </a:solidFill>
                <a:hlinkClick r:id="rId4" action="ppaction://hlinkfile"/>
              </a:rPr>
              <a:t>Local info</a:t>
            </a:r>
            <a:endParaRPr lang="en-GB" sz="1600" i="1" dirty="0">
              <a:solidFill>
                <a:schemeClr val="bg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ltLang="en-US" dirty="0"/>
          </a:p>
        </p:txBody>
      </p:sp>
      <p:sp>
        <p:nvSpPr>
          <p:cNvPr id="14339" name="Rectangle 3"/>
          <p:cNvSpPr>
            <a:spLocks noGrp="1" noChangeArrowheads="1"/>
          </p:cNvSpPr>
          <p:nvPr>
            <p:ph type="body" idx="1"/>
          </p:nvPr>
        </p:nvSpPr>
        <p:spPr/>
        <p:txBody>
          <a:bodyPr/>
          <a:lstStyle/>
          <a:p>
            <a:pPr eaLnBrk="1" hangingPunct="1"/>
            <a:endParaRPr lang="en-US" alt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52400"/>
            <a:ext cx="8642350" cy="62706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5">
            <a:hlinkClick r:id="rId3" action="ppaction://hlinksldjump"/>
          </p:cNvPr>
          <p:cNvSpPr>
            <a:spLocks noChangeArrowheads="1"/>
          </p:cNvSpPr>
          <p:nvPr/>
        </p:nvSpPr>
        <p:spPr bwMode="auto">
          <a:xfrm>
            <a:off x="1258888" y="1449388"/>
            <a:ext cx="4105275" cy="27717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3320713" cy="60706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4950" cy="6165850"/>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16387" name="Rectangle 5">
            <a:hlinkClick r:id="rId3" action="ppaction://hlinksldjump"/>
          </p:cNvPr>
          <p:cNvSpPr>
            <a:spLocks noChangeArrowheads="1"/>
          </p:cNvSpPr>
          <p:nvPr/>
        </p:nvSpPr>
        <p:spPr bwMode="auto">
          <a:xfrm>
            <a:off x="250825" y="3500438"/>
            <a:ext cx="8713788" cy="12954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14401800" cy="23114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77338" cy="6200775"/>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024063"/>
            <a:ext cx="8675687" cy="25082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32">
            <a:hlinkClick r:id="rId3" action="ppaction://hlinksldjump"/>
          </p:cNvPr>
          <p:cNvSpPr>
            <a:spLocks noChangeArrowheads="1"/>
          </p:cNvSpPr>
          <p:nvPr/>
        </p:nvSpPr>
        <p:spPr bwMode="auto">
          <a:xfrm>
            <a:off x="611188" y="3429000"/>
            <a:ext cx="5616575" cy="8286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Group 4"/>
          <p:cNvGraphicFramePr>
            <a:graphicFrameLocks noGrp="1"/>
          </p:cNvGraphicFramePr>
          <p:nvPr>
            <p:ph/>
            <p:extLst>
              <p:ext uri="{D42A27DB-BD31-4B8C-83A1-F6EECF244321}">
                <p14:modId xmlns:p14="http://schemas.microsoft.com/office/powerpoint/2010/main" val="2974516528"/>
              </p:ext>
            </p:extLst>
          </p:nvPr>
        </p:nvGraphicFramePr>
        <p:xfrm>
          <a:off x="179388" y="274638"/>
          <a:ext cx="8964612" cy="5880102"/>
        </p:xfrm>
        <a:graphic>
          <a:graphicData uri="http://schemas.openxmlformats.org/drawingml/2006/table">
            <a:tbl>
              <a:tblPr/>
              <a:tblGrid>
                <a:gridCol w="4487862">
                  <a:extLst>
                    <a:ext uri="{9D8B030D-6E8A-4147-A177-3AD203B41FA5}">
                      <a16:colId xmlns:a16="http://schemas.microsoft.com/office/drawing/2014/main" val="20000"/>
                    </a:ext>
                  </a:extLst>
                </a:gridCol>
                <a:gridCol w="4476750">
                  <a:extLst>
                    <a:ext uri="{9D8B030D-6E8A-4147-A177-3AD203B41FA5}">
                      <a16:colId xmlns:a16="http://schemas.microsoft.com/office/drawing/2014/main" val="20001"/>
                    </a:ext>
                  </a:extLst>
                </a:gridCol>
              </a:tblGrid>
              <a:tr h="1176338">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2" action="ppaction://hlinkfile"/>
                        </a:rPr>
                        <a:t>indicates no given a choice</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cap="flat">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3"/>
                        </a:rPr>
                        <a:t>indicates no given a choice</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176338">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4" action="ppaction://hlinkfile"/>
                        </a:rPr>
                        <a:t>understand single words</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5"/>
                        </a:rPr>
                        <a:t>understand single words</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174750">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6" action="ppaction://hlinkfile"/>
                        </a:rPr>
                        <a:t>use a visual timetable</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7"/>
                        </a:rPr>
                        <a:t>use a visual timetable</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176338">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8" action="ppaction://hlinkfile"/>
                        </a:rPr>
                        <a:t>make initiations to join activities</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9"/>
                        </a:rPr>
                        <a:t>make initiations to join activities</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176338">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10" action="ppaction://hlinkfile"/>
                        </a:rPr>
                        <a:t>to use four word phrases</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a:ln>
                            <a:noFill/>
                          </a:ln>
                          <a:solidFill>
                            <a:schemeClr val="tx1"/>
                          </a:solidFill>
                          <a:effectLst/>
                          <a:latin typeface="Calibri" pitchFamily="34" charset="0"/>
                          <a:cs typeface="Arial" charset="0"/>
                          <a:hlinkClick r:id="rId11"/>
                        </a:rPr>
                        <a:t>to use four word phrases</a:t>
                      </a:r>
                      <a:endParaRPr kumimoji="0" lang="en-GB" altLang="en-US" sz="2800" b="0" i="0" u="none" strike="noStrike" cap="none" normalizeH="0" baseline="0" dirty="0">
                        <a:ln>
                          <a:noFill/>
                        </a:ln>
                        <a:solidFill>
                          <a:schemeClr val="tx1"/>
                        </a:solidFill>
                        <a:effectLst/>
                        <a:latin typeface="Calibri" pitchFamily="34" charset="0"/>
                        <a:cs typeface="Arial" charset="0"/>
                      </a:endParaRPr>
                    </a:p>
                  </a:txBody>
                  <a:tcPr marL="7200" marR="7200" marT="3600" marB="360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49C8A6-75D0-448A-9A67-925A275A9D96}"/>
              </a:ext>
            </a:extLst>
          </p:cNvPr>
          <p:cNvPicPr>
            <a:picLocks noChangeAspect="1"/>
          </p:cNvPicPr>
          <p:nvPr/>
        </p:nvPicPr>
        <p:blipFill rotWithShape="1">
          <a:blip r:embed="rId3"/>
          <a:srcRect l="20147" t="20261" r="15058" b="18610"/>
          <a:stretch/>
        </p:blipFill>
        <p:spPr>
          <a:xfrm>
            <a:off x="-326" y="0"/>
            <a:ext cx="9144325" cy="6177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extLst>
              <a:ext uri="{28A0092B-C50C-407E-A947-70E740481C1C}">
                <a14:useLocalDpi xmlns:a14="http://schemas.microsoft.com/office/drawing/2010/main" val="0"/>
              </a:ext>
            </a:extLst>
          </a:blip>
          <a:srcRect l="12405" t="27689" r="15285" b="2"/>
          <a:stretch>
            <a:fillRect/>
          </a:stretch>
        </p:blipFill>
        <p:spPr bwMode="auto">
          <a:xfrm>
            <a:off x="0" y="0"/>
            <a:ext cx="9124950" cy="6165850"/>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21507" name="Rectangle 5">
            <a:hlinkClick r:id="rId3" action="ppaction://hlinksldjump"/>
          </p:cNvPr>
          <p:cNvSpPr>
            <a:spLocks noChangeArrowheads="1"/>
          </p:cNvSpPr>
          <p:nvPr/>
        </p:nvSpPr>
        <p:spPr bwMode="auto">
          <a:xfrm>
            <a:off x="107950" y="0"/>
            <a:ext cx="4716463" cy="22415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508" name="Rectangle 6">
            <a:hlinkClick r:id="rId4" action="ppaction://hlinksldjump"/>
          </p:cNvPr>
          <p:cNvSpPr>
            <a:spLocks noChangeArrowheads="1"/>
          </p:cNvSpPr>
          <p:nvPr/>
        </p:nvSpPr>
        <p:spPr bwMode="auto">
          <a:xfrm>
            <a:off x="0" y="2312988"/>
            <a:ext cx="4824413" cy="37084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509" name="Rectangle 7">
            <a:hlinkClick r:id="rId5" action="ppaction://hlinksldjump"/>
          </p:cNvPr>
          <p:cNvSpPr>
            <a:spLocks noChangeArrowheads="1"/>
          </p:cNvSpPr>
          <p:nvPr/>
        </p:nvSpPr>
        <p:spPr bwMode="auto">
          <a:xfrm>
            <a:off x="5040313" y="0"/>
            <a:ext cx="4103687" cy="30337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1510" name="Rectangle 8">
            <a:hlinkClick r:id="rId6" action="ppaction://hlinksldjump"/>
          </p:cNvPr>
          <p:cNvSpPr>
            <a:spLocks noChangeArrowheads="1"/>
          </p:cNvSpPr>
          <p:nvPr/>
        </p:nvSpPr>
        <p:spPr bwMode="auto">
          <a:xfrm>
            <a:off x="5040313" y="3249613"/>
            <a:ext cx="3995737" cy="27717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6180138"/>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22531" name="Rectangle 1">
            <a:hlinkClick r:id="rId3" action="ppaction://hlinksldjump"/>
          </p:cNvPr>
          <p:cNvSpPr>
            <a:spLocks noChangeArrowheads="1"/>
          </p:cNvSpPr>
          <p:nvPr/>
        </p:nvSpPr>
        <p:spPr bwMode="auto">
          <a:xfrm>
            <a:off x="1511300" y="3968750"/>
            <a:ext cx="1800225" cy="4318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4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80963"/>
            <a:ext cx="600392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0"/>
            <a:ext cx="8101013" cy="62404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5">
            <a:hlinkClick r:id="rId3" action="ppaction://hlinksldjump"/>
          </p:cNvPr>
          <p:cNvSpPr>
            <a:spLocks noChangeArrowheads="1"/>
          </p:cNvSpPr>
          <p:nvPr/>
        </p:nvSpPr>
        <p:spPr bwMode="auto">
          <a:xfrm>
            <a:off x="5040313" y="4833938"/>
            <a:ext cx="2735262" cy="100806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4580" name="Rectangle 6">
            <a:hlinkClick r:id="rId4" action="ppaction://hlinkfile"/>
          </p:cNvPr>
          <p:cNvSpPr>
            <a:spLocks noChangeArrowheads="1"/>
          </p:cNvSpPr>
          <p:nvPr/>
        </p:nvSpPr>
        <p:spPr bwMode="auto">
          <a:xfrm>
            <a:off x="4895850" y="2060575"/>
            <a:ext cx="3313113" cy="25923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779588"/>
            <a:ext cx="8947150" cy="32988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0"/>
            <a:ext cx="8388350" cy="63119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5">
            <a:hlinkClick r:id="rId3" action="ppaction://hlinkfile"/>
          </p:cNvPr>
          <p:cNvSpPr>
            <a:spLocks noChangeArrowheads="1"/>
          </p:cNvSpPr>
          <p:nvPr/>
        </p:nvSpPr>
        <p:spPr bwMode="auto">
          <a:xfrm>
            <a:off x="5724525" y="1736725"/>
            <a:ext cx="2160588" cy="18002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6628" name="Rectangle 6">
            <a:hlinkClick r:id="rId4" action="ppaction://hlinkfile"/>
          </p:cNvPr>
          <p:cNvSpPr>
            <a:spLocks noChangeArrowheads="1"/>
          </p:cNvSpPr>
          <p:nvPr/>
        </p:nvSpPr>
        <p:spPr bwMode="auto">
          <a:xfrm>
            <a:off x="5724525" y="3860800"/>
            <a:ext cx="2160588" cy="17637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230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5">
            <a:hlinkClick r:id="rId3" action="ppaction://hlinkfile"/>
          </p:cNvPr>
          <p:cNvSpPr>
            <a:spLocks noChangeArrowheads="1"/>
          </p:cNvSpPr>
          <p:nvPr/>
        </p:nvSpPr>
        <p:spPr bwMode="auto">
          <a:xfrm>
            <a:off x="6048375" y="2492375"/>
            <a:ext cx="2303463" cy="19446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65088"/>
            <a:ext cx="6732587" cy="67262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5225" cy="606901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35263" y="5516563"/>
            <a:ext cx="3781425" cy="338137"/>
          </a:xfrm>
          <a:prstGeom prst="rect">
            <a:avLst/>
          </a:prstGeom>
          <a:noFill/>
        </p:spPr>
        <p:txBody>
          <a:bodyPr>
            <a:spAutoFit/>
          </a:bodyPr>
          <a:lstStyle/>
          <a:p>
            <a:pPr>
              <a:defRPr/>
            </a:pPr>
            <a:r>
              <a:rPr lang="en-GB" sz="1600" i="1" dirty="0">
                <a:solidFill>
                  <a:schemeClr val="bg1">
                    <a:lumMod val="50000"/>
                  </a:schemeClr>
                </a:solidFill>
              </a:rPr>
              <a:t>Lego therapy: </a:t>
            </a:r>
            <a:r>
              <a:rPr lang="en-GB" sz="1600" i="1" dirty="0">
                <a:solidFill>
                  <a:schemeClr val="bg1">
                    <a:lumMod val="50000"/>
                  </a:schemeClr>
                </a:solidFill>
                <a:hlinkClick r:id="rId3"/>
              </a:rPr>
              <a:t>YouTube</a:t>
            </a:r>
            <a:r>
              <a:rPr lang="en-GB" sz="1600" i="1" dirty="0">
                <a:solidFill>
                  <a:schemeClr val="bg1">
                    <a:lumMod val="50000"/>
                  </a:schemeClr>
                </a:solidFill>
              </a:rPr>
              <a:t>	</a:t>
            </a:r>
            <a:r>
              <a:rPr lang="en-GB" sz="1600" i="1" dirty="0">
                <a:solidFill>
                  <a:schemeClr val="bg1">
                    <a:lumMod val="50000"/>
                  </a:schemeClr>
                </a:solidFill>
                <a:hlinkClick r:id="rId4" action="ppaction://hlinkfile"/>
              </a:rPr>
              <a:t>Local</a:t>
            </a:r>
            <a:endParaRPr lang="en-GB" sz="1600" i="1" dirty="0">
              <a:solidFill>
                <a:schemeClr val="bg1">
                  <a:lumMod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2400"/>
            <a:ext cx="8640763" cy="61515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3575" y="5516563"/>
            <a:ext cx="2735263" cy="339725"/>
          </a:xfrm>
          <a:prstGeom prst="rect">
            <a:avLst/>
          </a:prstGeom>
          <a:noFill/>
        </p:spPr>
        <p:txBody>
          <a:bodyPr>
            <a:spAutoFit/>
          </a:bodyPr>
          <a:lstStyle/>
          <a:p>
            <a:pPr>
              <a:defRPr/>
            </a:pPr>
            <a:r>
              <a:rPr lang="en-GB" sz="1600" i="1" dirty="0">
                <a:solidFill>
                  <a:schemeClr val="bg1">
                    <a:lumMod val="50000"/>
                  </a:schemeClr>
                </a:solidFill>
                <a:hlinkClick r:id="rId3"/>
              </a:rPr>
              <a:t>YouTube</a:t>
            </a:r>
            <a:r>
              <a:rPr lang="en-GB" sz="1600" i="1" dirty="0">
                <a:solidFill>
                  <a:schemeClr val="bg1">
                    <a:lumMod val="50000"/>
                  </a:schemeClr>
                </a:solidFill>
              </a:rPr>
              <a:t>		</a:t>
            </a:r>
            <a:r>
              <a:rPr lang="en-GB" sz="1600" i="1" dirty="0">
                <a:solidFill>
                  <a:schemeClr val="bg1">
                    <a:lumMod val="50000"/>
                  </a:schemeClr>
                </a:solidFill>
                <a:hlinkClick r:id="rId4" action="ppaction://hlinkfile"/>
              </a:rPr>
              <a:t>Local</a:t>
            </a:r>
            <a:endParaRPr lang="en-GB" sz="1600" i="1" dirty="0">
              <a:solidFill>
                <a:schemeClr val="bg1">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8CCCAD-5F02-43BD-98FD-179C08F23C72}"/>
              </a:ext>
            </a:extLst>
          </p:cNvPr>
          <p:cNvPicPr>
            <a:picLocks noChangeAspect="1"/>
          </p:cNvPicPr>
          <p:nvPr/>
        </p:nvPicPr>
        <p:blipFill rotWithShape="1">
          <a:blip r:embed="rId3"/>
          <a:srcRect l="28344" t="19553" r="33463" b="38339"/>
          <a:stretch/>
        </p:blipFill>
        <p:spPr>
          <a:xfrm>
            <a:off x="0" y="-1"/>
            <a:ext cx="9144000" cy="6127423"/>
          </a:xfrm>
          <a:prstGeom prst="rect">
            <a:avLst/>
          </a:prstGeom>
        </p:spPr>
      </p:pic>
      <p:pic>
        <p:nvPicPr>
          <p:cNvPr id="4" name="Picture 3">
            <a:extLst>
              <a:ext uri="{FF2B5EF4-FFF2-40B4-BE49-F238E27FC236}">
                <a16:creationId xmlns:a16="http://schemas.microsoft.com/office/drawing/2014/main" id="{5B74B351-0FC0-4DB1-B23A-D3F94E6F0E12}"/>
              </a:ext>
            </a:extLst>
          </p:cNvPr>
          <p:cNvPicPr>
            <a:picLocks noChangeAspect="1"/>
          </p:cNvPicPr>
          <p:nvPr/>
        </p:nvPicPr>
        <p:blipFill rotWithShape="1">
          <a:blip r:embed="rId4"/>
          <a:srcRect l="37400" t="23312" r="22438" b="29064"/>
          <a:stretch/>
        </p:blipFill>
        <p:spPr>
          <a:xfrm>
            <a:off x="0" y="368661"/>
            <a:ext cx="9122422" cy="5904655"/>
          </a:xfrm>
          <a:prstGeom prst="rect">
            <a:avLst/>
          </a:prstGeom>
        </p:spPr>
      </p:pic>
      <p:sp>
        <p:nvSpPr>
          <p:cNvPr id="25" name="Rectangle 24">
            <a:hlinkClick r:id="rId5"/>
            <a:extLst>
              <a:ext uri="{FF2B5EF4-FFF2-40B4-BE49-F238E27FC236}">
                <a16:creationId xmlns:a16="http://schemas.microsoft.com/office/drawing/2014/main" id="{44C1830E-41B0-40D7-BE13-9964BAC6B844}"/>
              </a:ext>
            </a:extLst>
          </p:cNvPr>
          <p:cNvSpPr/>
          <p:nvPr/>
        </p:nvSpPr>
        <p:spPr bwMode="auto">
          <a:xfrm>
            <a:off x="4283968" y="2240868"/>
            <a:ext cx="972108" cy="396044"/>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 tIns="7200" rIns="3600" bIns="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Arial" charset="0"/>
              <a:cs typeface="Arial" charset="0"/>
            </a:endParaRPr>
          </a:p>
        </p:txBody>
      </p:sp>
      <p:sp>
        <p:nvSpPr>
          <p:cNvPr id="26" name="Rectangle 25">
            <a:hlinkClick r:id="rId6" action="ppaction://hlinkfile"/>
            <a:extLst>
              <a:ext uri="{FF2B5EF4-FFF2-40B4-BE49-F238E27FC236}">
                <a16:creationId xmlns:a16="http://schemas.microsoft.com/office/drawing/2014/main" id="{4068D24B-C97F-40B7-B604-7403CC82F0BE}"/>
              </a:ext>
            </a:extLst>
          </p:cNvPr>
          <p:cNvSpPr/>
          <p:nvPr/>
        </p:nvSpPr>
        <p:spPr bwMode="auto">
          <a:xfrm>
            <a:off x="503548" y="2780928"/>
            <a:ext cx="7992888" cy="136815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 tIns="7200" rIns="3600" bIns="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Arial" charset="0"/>
              <a:cs typeface="Arial" charset="0"/>
            </a:endParaRPr>
          </a:p>
        </p:txBody>
      </p:sp>
      <p:sp>
        <p:nvSpPr>
          <p:cNvPr id="27" name="Rectangle 26">
            <a:hlinkClick r:id="rId7"/>
            <a:extLst>
              <a:ext uri="{FF2B5EF4-FFF2-40B4-BE49-F238E27FC236}">
                <a16:creationId xmlns:a16="http://schemas.microsoft.com/office/drawing/2014/main" id="{9FD7C528-C5EA-4D9C-B621-90BF936B01DD}"/>
              </a:ext>
            </a:extLst>
          </p:cNvPr>
          <p:cNvSpPr/>
          <p:nvPr/>
        </p:nvSpPr>
        <p:spPr bwMode="auto">
          <a:xfrm>
            <a:off x="431540" y="4078222"/>
            <a:ext cx="900100" cy="394894"/>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 tIns="7200" rIns="3600" bIns="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Arial" charset="0"/>
              <a:cs typeface="Arial" charset="0"/>
            </a:endParaRPr>
          </a:p>
        </p:txBody>
      </p:sp>
      <p:sp>
        <p:nvSpPr>
          <p:cNvPr id="29" name="Rectangle 28">
            <a:hlinkClick r:id="rId8" action="ppaction://hlinkfile"/>
            <a:extLst>
              <a:ext uri="{FF2B5EF4-FFF2-40B4-BE49-F238E27FC236}">
                <a16:creationId xmlns:a16="http://schemas.microsoft.com/office/drawing/2014/main" id="{31C6B6AB-5C43-4FB1-AED2-0BBFBDA02B7B}"/>
              </a:ext>
            </a:extLst>
          </p:cNvPr>
          <p:cNvSpPr/>
          <p:nvPr/>
        </p:nvSpPr>
        <p:spPr bwMode="auto">
          <a:xfrm>
            <a:off x="503548" y="4581128"/>
            <a:ext cx="2772308" cy="46805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 tIns="7200" rIns="3600" bIns="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Arial" charset="0"/>
              <a:cs typeface="Arial" charset="0"/>
            </a:endParaRPr>
          </a:p>
        </p:txBody>
      </p:sp>
      <p:sp>
        <p:nvSpPr>
          <p:cNvPr id="30" name="Rectangle 29">
            <a:hlinkClick r:id="rId9"/>
            <a:extLst>
              <a:ext uri="{FF2B5EF4-FFF2-40B4-BE49-F238E27FC236}">
                <a16:creationId xmlns:a16="http://schemas.microsoft.com/office/drawing/2014/main" id="{746E5175-B9F9-4500-A846-CD67B669620E}"/>
              </a:ext>
            </a:extLst>
          </p:cNvPr>
          <p:cNvSpPr/>
          <p:nvPr/>
        </p:nvSpPr>
        <p:spPr bwMode="auto">
          <a:xfrm>
            <a:off x="3275856" y="4581128"/>
            <a:ext cx="792089" cy="46805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600" tIns="7200" rIns="3600" bIns="72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a:ln>
                <a:noFill/>
              </a:ln>
              <a:solidFill>
                <a:schemeClr val="tx1"/>
              </a:solidFill>
              <a:effectLst/>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196850"/>
            <a:ext cx="5413375" cy="66611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3575" y="6200775"/>
            <a:ext cx="2736850" cy="339725"/>
          </a:xfrm>
          <a:prstGeom prst="rect">
            <a:avLst/>
          </a:prstGeom>
          <a:noFill/>
        </p:spPr>
        <p:txBody>
          <a:bodyPr>
            <a:spAutoFit/>
          </a:bodyPr>
          <a:lstStyle/>
          <a:p>
            <a:pPr>
              <a:defRPr/>
            </a:pPr>
            <a:r>
              <a:rPr lang="en-GB" sz="1600" i="1" dirty="0">
                <a:solidFill>
                  <a:schemeClr val="bg1">
                    <a:lumMod val="50000"/>
                  </a:schemeClr>
                </a:solidFill>
                <a:hlinkClick r:id="rId3"/>
              </a:rPr>
              <a:t>YouTube</a:t>
            </a:r>
            <a:r>
              <a:rPr lang="en-GB" sz="1600" i="1" dirty="0">
                <a:solidFill>
                  <a:schemeClr val="bg1">
                    <a:lumMod val="50000"/>
                  </a:schemeClr>
                </a:solidFill>
              </a:rPr>
              <a:t>		</a:t>
            </a:r>
            <a:r>
              <a:rPr lang="en-GB" sz="1600" i="1" dirty="0">
                <a:solidFill>
                  <a:schemeClr val="bg1">
                    <a:lumMod val="50000"/>
                  </a:schemeClr>
                </a:solidFill>
                <a:hlinkClick r:id="rId4" action="ppaction://hlinkfile"/>
              </a:rPr>
              <a:t>Local</a:t>
            </a:r>
            <a:endParaRPr lang="en-GB" sz="1600" i="1" dirty="0">
              <a:solidFill>
                <a:schemeClr val="bg1">
                  <a:lumMod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31763"/>
            <a:ext cx="6732587" cy="659288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351837" cy="52514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0"/>
            <a:ext cx="4899025" cy="68580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893175" cy="614521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2563" cy="6129338"/>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36867" name="Rectangle 5">
            <a:hlinkClick r:id="rId3" action="ppaction://hlinksldjump"/>
          </p:cNvPr>
          <p:cNvSpPr>
            <a:spLocks noChangeArrowheads="1"/>
          </p:cNvSpPr>
          <p:nvPr/>
        </p:nvSpPr>
        <p:spPr bwMode="auto">
          <a:xfrm>
            <a:off x="2951163" y="584200"/>
            <a:ext cx="2989262" cy="12239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36868" name="Rectangle 6">
            <a:hlinkClick r:id="rId4" action="ppaction://hlinksldjump"/>
          </p:cNvPr>
          <p:cNvSpPr>
            <a:spLocks noChangeArrowheads="1"/>
          </p:cNvSpPr>
          <p:nvPr/>
        </p:nvSpPr>
        <p:spPr bwMode="auto">
          <a:xfrm>
            <a:off x="2951163" y="1881188"/>
            <a:ext cx="2989262" cy="12604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36869" name="Rectangle 7">
            <a:hlinkClick r:id="rId5" action="ppaction://hlinksldjump"/>
          </p:cNvPr>
          <p:cNvSpPr>
            <a:spLocks noChangeArrowheads="1"/>
          </p:cNvSpPr>
          <p:nvPr/>
        </p:nvSpPr>
        <p:spPr bwMode="auto">
          <a:xfrm>
            <a:off x="2879725" y="3144838"/>
            <a:ext cx="3060700" cy="18002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36870" name="Rectangle 8">
            <a:hlinkClick r:id="rId6" action="ppaction://hlinksldjump"/>
          </p:cNvPr>
          <p:cNvSpPr>
            <a:spLocks noChangeArrowheads="1"/>
          </p:cNvSpPr>
          <p:nvPr/>
        </p:nvSpPr>
        <p:spPr bwMode="auto">
          <a:xfrm>
            <a:off x="2943225" y="4929188"/>
            <a:ext cx="2997200" cy="10922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t="-188" r="1563" b="68381"/>
          <a:stretch>
            <a:fillRect/>
          </a:stretch>
        </p:blipFill>
        <p:spPr bwMode="auto">
          <a:xfrm>
            <a:off x="0" y="0"/>
            <a:ext cx="9144000" cy="576103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t="31664" r="1563" b="48541"/>
          <a:stretch>
            <a:fillRect/>
          </a:stretch>
        </p:blipFill>
        <p:spPr bwMode="auto">
          <a:xfrm>
            <a:off x="0" y="1304925"/>
            <a:ext cx="9144000" cy="35845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t="52345" r="1563" b="20419"/>
          <a:stretch>
            <a:fillRect/>
          </a:stretch>
        </p:blipFill>
        <p:spPr bwMode="auto">
          <a:xfrm>
            <a:off x="0" y="836613"/>
            <a:ext cx="9144000" cy="493236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t="78984" r="1563" b="-461"/>
          <a:stretch>
            <a:fillRect/>
          </a:stretch>
        </p:blipFill>
        <p:spPr bwMode="auto">
          <a:xfrm>
            <a:off x="0" y="1304925"/>
            <a:ext cx="9144000" cy="38893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8263"/>
            <a:ext cx="9144001" cy="6346826"/>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5123" name="Rectangle 5">
            <a:hlinkClick r:id="rId4" action="ppaction://hlinksldjump"/>
          </p:cNvPr>
          <p:cNvSpPr>
            <a:spLocks noChangeArrowheads="1"/>
          </p:cNvSpPr>
          <p:nvPr/>
        </p:nvSpPr>
        <p:spPr bwMode="auto">
          <a:xfrm>
            <a:off x="3992563" y="800100"/>
            <a:ext cx="1150937" cy="468153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5124" name="Rectangle 1">
            <a:hlinkClick r:id="rId5" action="ppaction://hlinksldjump"/>
          </p:cNvPr>
          <p:cNvSpPr>
            <a:spLocks noChangeArrowheads="1"/>
          </p:cNvSpPr>
          <p:nvPr/>
        </p:nvSpPr>
        <p:spPr bwMode="auto">
          <a:xfrm>
            <a:off x="5508625" y="1125538"/>
            <a:ext cx="2808288" cy="39592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2" name="TextBox 1"/>
          <p:cNvSpPr txBox="1"/>
          <p:nvPr/>
        </p:nvSpPr>
        <p:spPr>
          <a:xfrm>
            <a:off x="827088" y="4303713"/>
            <a:ext cx="2736850" cy="338137"/>
          </a:xfrm>
          <a:prstGeom prst="rect">
            <a:avLst/>
          </a:prstGeom>
          <a:noFill/>
        </p:spPr>
        <p:txBody>
          <a:bodyPr>
            <a:spAutoFit/>
          </a:bodyPr>
          <a:lstStyle/>
          <a:p>
            <a:pPr>
              <a:defRPr/>
            </a:pPr>
            <a:r>
              <a:rPr lang="en-GB" sz="1600" i="1" dirty="0">
                <a:solidFill>
                  <a:schemeClr val="bg1">
                    <a:lumMod val="50000"/>
                  </a:schemeClr>
                </a:solidFill>
                <a:hlinkClick r:id="rId6"/>
              </a:rPr>
              <a:t>YouTube</a:t>
            </a:r>
            <a:r>
              <a:rPr lang="en-GB" sz="1600" i="1" dirty="0">
                <a:solidFill>
                  <a:schemeClr val="bg1">
                    <a:lumMod val="50000"/>
                  </a:schemeClr>
                </a:solidFill>
              </a:rPr>
              <a:t>		</a:t>
            </a:r>
            <a:r>
              <a:rPr lang="en-GB" sz="1600" i="1" dirty="0">
                <a:solidFill>
                  <a:schemeClr val="bg1">
                    <a:lumMod val="50000"/>
                  </a:schemeClr>
                </a:solidFill>
                <a:hlinkClick r:id="rId7" action="ppaction://hlinkfile"/>
              </a:rPr>
              <a:t>Local</a:t>
            </a:r>
            <a:endParaRPr lang="en-GB" sz="1600" i="1" dirty="0">
              <a:solidFill>
                <a:schemeClr val="bg1">
                  <a:lumMod val="50000"/>
                </a:schemeClr>
              </a:solidFill>
            </a:endParaRPr>
          </a:p>
        </p:txBody>
      </p:sp>
      <p:sp>
        <p:nvSpPr>
          <p:cNvPr id="6" name="TextBox 5"/>
          <p:cNvSpPr txBox="1"/>
          <p:nvPr/>
        </p:nvSpPr>
        <p:spPr>
          <a:xfrm>
            <a:off x="985838" y="4916488"/>
            <a:ext cx="2736850" cy="276225"/>
          </a:xfrm>
          <a:prstGeom prst="rect">
            <a:avLst/>
          </a:prstGeom>
          <a:noFill/>
        </p:spPr>
        <p:txBody>
          <a:bodyPr>
            <a:spAutoFit/>
          </a:bodyPr>
          <a:lstStyle/>
          <a:p>
            <a:pPr>
              <a:defRPr/>
            </a:pPr>
            <a:r>
              <a:rPr lang="en-GB" sz="1200" i="1" dirty="0">
                <a:solidFill>
                  <a:schemeClr val="bg1">
                    <a:lumMod val="50000"/>
                  </a:schemeClr>
                </a:solidFill>
                <a:hlinkClick r:id="rId8" action="ppaction://hlinkfile"/>
              </a:rPr>
              <a:t>Places1</a:t>
            </a:r>
            <a:r>
              <a:rPr lang="en-GB" sz="1200" i="1" dirty="0">
                <a:solidFill>
                  <a:schemeClr val="bg1">
                    <a:lumMod val="50000"/>
                  </a:schemeClr>
                </a:solidFill>
              </a:rPr>
              <a:t>		</a:t>
            </a:r>
            <a:r>
              <a:rPr lang="en-GB" sz="1200" i="1" dirty="0">
                <a:solidFill>
                  <a:schemeClr val="bg1">
                    <a:lumMod val="50000"/>
                  </a:schemeClr>
                </a:solidFill>
                <a:hlinkClick r:id="rId9" action="ppaction://hlinkfile"/>
              </a:rPr>
              <a:t>Places2</a:t>
            </a:r>
            <a:endParaRPr lang="en-GB" sz="1200" i="1" dirty="0">
              <a:solidFill>
                <a:schemeClr val="bg1">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0"/>
            <a:ext cx="7021513" cy="69977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Rectangle 5"/>
          <p:cNvSpPr>
            <a:spLocks noChangeArrowheads="1"/>
          </p:cNvSpPr>
          <p:nvPr/>
        </p:nvSpPr>
        <p:spPr bwMode="auto">
          <a:xfrm>
            <a:off x="1511300" y="1773238"/>
            <a:ext cx="6048375" cy="4643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l="372" t="25340" r="3133" b="8588"/>
          <a:stretch>
            <a:fillRect/>
          </a:stretch>
        </p:blipFill>
        <p:spPr bwMode="auto">
          <a:xfrm>
            <a:off x="0" y="0"/>
            <a:ext cx="9144000" cy="62404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6624638" cy="62166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Rectangle 5">
            <a:hlinkClick r:id="rId3" action="ppaction://hlinksldjump"/>
          </p:cNvPr>
          <p:cNvSpPr>
            <a:spLocks noChangeArrowheads="1"/>
          </p:cNvSpPr>
          <p:nvPr/>
        </p:nvSpPr>
        <p:spPr bwMode="auto">
          <a:xfrm>
            <a:off x="1295400" y="0"/>
            <a:ext cx="3097213" cy="306863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44036" name="Rectangle 6">
            <a:hlinkClick r:id="rId4" action="ppaction://hlinksldjump"/>
          </p:cNvPr>
          <p:cNvSpPr>
            <a:spLocks noChangeArrowheads="1"/>
          </p:cNvSpPr>
          <p:nvPr/>
        </p:nvSpPr>
        <p:spPr bwMode="auto">
          <a:xfrm>
            <a:off x="4859338" y="188913"/>
            <a:ext cx="3133725" cy="2484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44037" name="Rectangle 7">
            <a:hlinkClick r:id="rId5" action="ppaction://hlinksldjump"/>
          </p:cNvPr>
          <p:cNvSpPr>
            <a:spLocks noChangeArrowheads="1"/>
          </p:cNvSpPr>
          <p:nvPr/>
        </p:nvSpPr>
        <p:spPr bwMode="auto">
          <a:xfrm>
            <a:off x="3311525" y="3249613"/>
            <a:ext cx="2773363" cy="2484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2885" r="46556" b="60471"/>
          <a:stretch>
            <a:fillRect/>
          </a:stretch>
        </p:blipFill>
        <p:spPr bwMode="auto">
          <a:xfrm>
            <a:off x="0" y="115888"/>
            <a:ext cx="9144000" cy="602138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l="44371" b="60471"/>
          <a:stretch>
            <a:fillRect/>
          </a:stretch>
        </p:blipFill>
        <p:spPr bwMode="auto">
          <a:xfrm>
            <a:off x="0" y="0"/>
            <a:ext cx="9144000" cy="60975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l="21999" t="51686" r="25316" b="10674"/>
          <a:stretch>
            <a:fillRect/>
          </a:stretch>
        </p:blipFill>
        <p:spPr bwMode="auto">
          <a:xfrm>
            <a:off x="0" y="0"/>
            <a:ext cx="9144000" cy="61309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dirty="0"/>
              <a:t>References</a:t>
            </a:r>
          </a:p>
        </p:txBody>
      </p:sp>
      <p:sp>
        <p:nvSpPr>
          <p:cNvPr id="48131" name="Rectangle 3"/>
          <p:cNvSpPr>
            <a:spLocks noGrp="1" noChangeArrowheads="1"/>
          </p:cNvSpPr>
          <p:nvPr>
            <p:ph type="body" idx="1"/>
          </p:nvPr>
        </p:nvSpPr>
        <p:spPr>
          <a:xfrm>
            <a:off x="0" y="1268413"/>
            <a:ext cx="9144000" cy="4968875"/>
          </a:xfrm>
        </p:spPr>
        <p:txBody>
          <a:bodyPr/>
          <a:lstStyle/>
          <a:p>
            <a:pPr eaLnBrk="1" hangingPunct="1">
              <a:lnSpc>
                <a:spcPct val="80000"/>
              </a:lnSpc>
              <a:buFontTx/>
              <a:buNone/>
            </a:pPr>
            <a:r>
              <a:rPr lang="en-GB" altLang="en-US" sz="1600" dirty="0"/>
              <a:t>Ayres, A. (1979). </a:t>
            </a:r>
            <a:r>
              <a:rPr lang="en-GB" altLang="en-US" sz="1600" i="1" dirty="0"/>
              <a:t>Sensory integration and the child.</a:t>
            </a:r>
            <a:r>
              <a:rPr lang="en-GB" altLang="en-US" sz="1600" dirty="0"/>
              <a:t> Los Angeles: Western Psychological Association.</a:t>
            </a:r>
          </a:p>
          <a:p>
            <a:pPr eaLnBrk="1" hangingPunct="1">
              <a:lnSpc>
                <a:spcPct val="80000"/>
              </a:lnSpc>
              <a:buFontTx/>
              <a:buNone/>
            </a:pPr>
            <a:r>
              <a:rPr lang="en-GB" altLang="en-US" sz="1600" dirty="0"/>
              <a:t>Bernstein, D., &amp; </a:t>
            </a:r>
            <a:r>
              <a:rPr lang="en-GB" altLang="en-US" sz="1600" dirty="0" err="1"/>
              <a:t>Tiegerman</a:t>
            </a:r>
            <a:r>
              <a:rPr lang="en-GB" altLang="en-US" sz="1600" dirty="0"/>
              <a:t>, E. (2001). </a:t>
            </a:r>
            <a:r>
              <a:rPr lang="en-GB" altLang="en-US" sz="1600" i="1" dirty="0"/>
              <a:t>Language and Communication Disorders in Children</a:t>
            </a:r>
            <a:r>
              <a:rPr lang="en-GB" altLang="en-US" sz="1600" dirty="0"/>
              <a:t> (Fifth ed.): </a:t>
            </a:r>
            <a:r>
              <a:rPr lang="en-GB" altLang="en-US" sz="1600" dirty="0" err="1"/>
              <a:t>Allyn</a:t>
            </a:r>
            <a:r>
              <a:rPr lang="en-GB" altLang="en-US" sz="1600" dirty="0"/>
              <a:t> and Bacon.</a:t>
            </a:r>
          </a:p>
          <a:p>
            <a:pPr eaLnBrk="1" hangingPunct="1">
              <a:lnSpc>
                <a:spcPct val="80000"/>
              </a:lnSpc>
              <a:buFontTx/>
              <a:buNone/>
            </a:pPr>
            <a:r>
              <a:rPr lang="en-GB" altLang="en-US" sz="1600" dirty="0"/>
              <a:t>Bloom, L., &amp; Lahey, M. (1978). </a:t>
            </a:r>
            <a:r>
              <a:rPr lang="en-GB" altLang="en-US" sz="1600" i="1" dirty="0"/>
              <a:t>Language development and language disorders</a:t>
            </a:r>
            <a:r>
              <a:rPr lang="en-GB" altLang="en-US" sz="1600" dirty="0"/>
              <a:t>. New York: Macmillan.</a:t>
            </a:r>
          </a:p>
          <a:p>
            <a:pPr eaLnBrk="1" hangingPunct="1">
              <a:lnSpc>
                <a:spcPct val="80000"/>
              </a:lnSpc>
              <a:buFontTx/>
              <a:buNone/>
            </a:pPr>
            <a:r>
              <a:rPr lang="en-GB" altLang="en-US" sz="1600" dirty="0" err="1"/>
              <a:t>Bogdashina</a:t>
            </a:r>
            <a:r>
              <a:rPr lang="en-GB" altLang="en-US" sz="1600" dirty="0"/>
              <a:t>, O. (2005). </a:t>
            </a:r>
            <a:r>
              <a:rPr lang="en-GB" altLang="en-US" sz="1600" i="1" dirty="0"/>
              <a:t>Communication Issues in Autism and Asperger Syndrome</a:t>
            </a:r>
            <a:r>
              <a:rPr lang="en-GB" altLang="en-US" sz="1600" dirty="0"/>
              <a:t>. London: Jessica Kingsley.</a:t>
            </a:r>
          </a:p>
          <a:p>
            <a:pPr eaLnBrk="1" hangingPunct="1">
              <a:lnSpc>
                <a:spcPct val="80000"/>
              </a:lnSpc>
              <a:buFontTx/>
              <a:buNone/>
            </a:pPr>
            <a:r>
              <a:rPr lang="en-GB" altLang="en-US" sz="1600" dirty="0"/>
              <a:t>Commtap (2012). </a:t>
            </a:r>
            <a:r>
              <a:rPr lang="en-GB" altLang="en-US" sz="1600" i="1" dirty="0"/>
              <a:t>Targets and Activities Project: Activities for Children’s Communication. </a:t>
            </a:r>
            <a:r>
              <a:rPr lang="en-GB" altLang="en-US" sz="1600" dirty="0">
                <a:hlinkClick r:id="rId2"/>
              </a:rPr>
              <a:t>www.commtap.org</a:t>
            </a:r>
            <a:endParaRPr lang="en-GB" altLang="en-US" sz="1600" dirty="0"/>
          </a:p>
          <a:p>
            <a:pPr eaLnBrk="1" hangingPunct="1">
              <a:lnSpc>
                <a:spcPct val="80000"/>
              </a:lnSpc>
              <a:buFontTx/>
              <a:buNone/>
            </a:pPr>
            <a:r>
              <a:rPr lang="en-GB" altLang="en-US" sz="1600" dirty="0" err="1"/>
              <a:t>Malcomess</a:t>
            </a:r>
            <a:r>
              <a:rPr lang="en-GB" altLang="en-US" sz="1600" dirty="0"/>
              <a:t>, K. (2005). </a:t>
            </a:r>
            <a:r>
              <a:rPr lang="en-GB" altLang="en-US" sz="1600" i="1" dirty="0"/>
              <a:t>Care Aims.</a:t>
            </a:r>
            <a:r>
              <a:rPr lang="en-GB" altLang="en-US" sz="1600" dirty="0"/>
              <a:t> www.careaims.com/index.php?page=care_aims</a:t>
            </a:r>
          </a:p>
          <a:p>
            <a:pPr eaLnBrk="1" hangingPunct="1">
              <a:lnSpc>
                <a:spcPct val="80000"/>
              </a:lnSpc>
              <a:buFontTx/>
              <a:buNone/>
            </a:pPr>
            <a:r>
              <a:rPr lang="en-GB" altLang="en-US" sz="1600" dirty="0"/>
              <a:t>Potter, C., &amp; Whittaker, C. (2002). </a:t>
            </a:r>
            <a:r>
              <a:rPr lang="en-GB" altLang="en-US" sz="1600" i="1" dirty="0"/>
              <a:t>Enabling Communication in Children with Autism</a:t>
            </a:r>
            <a:r>
              <a:rPr lang="en-GB" altLang="en-US" sz="1600" dirty="0"/>
              <a:t>. London: Jessica Kingsley.</a:t>
            </a:r>
          </a:p>
          <a:p>
            <a:pPr eaLnBrk="1" hangingPunct="1">
              <a:lnSpc>
                <a:spcPct val="80000"/>
              </a:lnSpc>
              <a:buFontTx/>
              <a:buNone/>
            </a:pPr>
            <a:r>
              <a:rPr lang="en-GB" altLang="en-US" sz="1600" dirty="0" err="1"/>
              <a:t>Prizant</a:t>
            </a:r>
            <a:r>
              <a:rPr lang="en-GB" altLang="en-US" sz="1600" dirty="0"/>
              <a:t>, B., &amp; </a:t>
            </a:r>
            <a:r>
              <a:rPr lang="en-GB" altLang="en-US" sz="1600" dirty="0" err="1"/>
              <a:t>Duchan</a:t>
            </a:r>
            <a:r>
              <a:rPr lang="en-GB" altLang="en-US" sz="1600" dirty="0"/>
              <a:t>, J. (1981). The functions of immediate echolalia in autistic children. </a:t>
            </a:r>
            <a:r>
              <a:rPr lang="en-GB" altLang="en-US" sz="1600" i="1" dirty="0"/>
              <a:t>Journal of Speech and Hearing Disorders, 46</a:t>
            </a:r>
            <a:r>
              <a:rPr lang="en-GB" altLang="en-US" sz="1600" dirty="0"/>
              <a:t>, 241-249.</a:t>
            </a:r>
          </a:p>
          <a:p>
            <a:pPr eaLnBrk="1" hangingPunct="1">
              <a:lnSpc>
                <a:spcPct val="80000"/>
              </a:lnSpc>
              <a:buFontTx/>
              <a:buNone/>
            </a:pPr>
            <a:r>
              <a:rPr lang="en-GB" altLang="en-US" sz="1600" dirty="0"/>
              <a:t>Pyramid Educational Consultants. (200?). An Introduction to PECS. </a:t>
            </a:r>
            <a:r>
              <a:rPr lang="en-GB" altLang="en-US" sz="1600" dirty="0" err="1"/>
              <a:t>Schopler</a:t>
            </a:r>
            <a:r>
              <a:rPr lang="en-GB" altLang="en-US" sz="1600" dirty="0"/>
              <a:t>, E., &amp; </a:t>
            </a:r>
            <a:r>
              <a:rPr lang="en-GB" altLang="en-US" sz="1600" dirty="0" err="1"/>
              <a:t>Mesibov</a:t>
            </a:r>
            <a:r>
              <a:rPr lang="en-GB" altLang="en-US" sz="1600" dirty="0"/>
              <a:t>, G. (1984). Helping autistic children through their parents: the TEACCH model. In E. </a:t>
            </a:r>
            <a:r>
              <a:rPr lang="en-GB" altLang="en-US" sz="1600" dirty="0" err="1"/>
              <a:t>Schopler</a:t>
            </a:r>
            <a:r>
              <a:rPr lang="en-GB" altLang="en-US" sz="1600" dirty="0"/>
              <a:t> &amp; G. </a:t>
            </a:r>
            <a:r>
              <a:rPr lang="en-GB" altLang="en-US" sz="1600" dirty="0" err="1"/>
              <a:t>Mesibov</a:t>
            </a:r>
            <a:r>
              <a:rPr lang="en-GB" altLang="en-US" sz="1600" dirty="0"/>
              <a:t> (Eds.), </a:t>
            </a:r>
            <a:r>
              <a:rPr lang="en-GB" altLang="en-US" sz="1600" i="1" dirty="0"/>
              <a:t>The Effects of Autism on the Family</a:t>
            </a:r>
            <a:r>
              <a:rPr lang="en-GB" altLang="en-US" sz="1600" dirty="0"/>
              <a:t>. London: Plenum.</a:t>
            </a:r>
          </a:p>
          <a:p>
            <a:pPr eaLnBrk="1" hangingPunct="1">
              <a:lnSpc>
                <a:spcPct val="80000"/>
              </a:lnSpc>
              <a:buFontTx/>
              <a:buNone/>
            </a:pPr>
            <a:r>
              <a:rPr lang="en-GB" altLang="en-US" sz="1600" dirty="0"/>
              <a:t>Wetherby, A. M. (2006). Understanding and Measuring social Communication in Children with Autism Spectrum Disorder. In </a:t>
            </a:r>
            <a:r>
              <a:rPr lang="en-GB" altLang="en-US" sz="1600" dirty="0" err="1"/>
              <a:t>Charman</a:t>
            </a:r>
            <a:r>
              <a:rPr lang="en-GB" altLang="en-US" sz="1600" dirty="0"/>
              <a:t>, T. &amp; Stone, W., </a:t>
            </a:r>
            <a:r>
              <a:rPr lang="en-GB" altLang="en-US" sz="1600" i="1" dirty="0"/>
              <a:t>Social and communication development in autism spectrum disorders : early identification, diagnosis, &amp; intervention</a:t>
            </a:r>
            <a:r>
              <a:rPr lang="en-GB" altLang="en-US" sz="1600" dirty="0"/>
              <a:t>. New York: The Guilford Press</a:t>
            </a:r>
          </a:p>
          <a:p>
            <a:pPr eaLnBrk="1" hangingPunct="1">
              <a:lnSpc>
                <a:spcPct val="80000"/>
              </a:lnSpc>
              <a:buFontTx/>
              <a:buNone/>
            </a:pPr>
            <a:r>
              <a:rPr lang="en-GB" altLang="en-US" sz="1600" dirty="0" err="1"/>
              <a:t>Widgit</a:t>
            </a:r>
            <a:r>
              <a:rPr lang="en-GB" altLang="en-US" sz="1600" dirty="0"/>
              <a:t> Software (2012) </a:t>
            </a:r>
            <a:r>
              <a:rPr lang="en-GB" altLang="en-US" sz="1600" i="1" dirty="0"/>
              <a:t>Software Solutions for Inclusion. </a:t>
            </a:r>
            <a:r>
              <a:rPr lang="en-GB" altLang="en-US" sz="1600" dirty="0">
                <a:hlinkClick r:id="rId3"/>
              </a:rPr>
              <a:t>www.widgit.com</a:t>
            </a:r>
            <a:r>
              <a:rPr lang="en-GB" altLang="en-US" sz="1600" dirty="0"/>
              <a:t> </a:t>
            </a:r>
          </a:p>
          <a:p>
            <a:pPr eaLnBrk="1" hangingPunct="1">
              <a:lnSpc>
                <a:spcPct val="80000"/>
              </a:lnSpc>
              <a:buFontTx/>
              <a:buNone/>
            </a:pPr>
            <a:endParaRPr lang="en-GB" altLang="en-US"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C0C0"/>
            </a:gs>
            <a:gs pos="100000">
              <a:schemeClr val="bg1"/>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1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063" y="0"/>
            <a:ext cx="1539875" cy="6858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150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52400"/>
            <a:ext cx="4127500" cy="57245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2700"/>
            <a:ext cx="9197975" cy="6213475"/>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dirty="0"/>
          </a:p>
        </p:txBody>
      </p:sp>
      <p:sp>
        <p:nvSpPr>
          <p:cNvPr id="9219" name="Content Placeholder 1"/>
          <p:cNvSpPr>
            <a:spLocks noGrp="1"/>
          </p:cNvSpPr>
          <p:nvPr>
            <p:ph idx="1"/>
          </p:nvPr>
        </p:nvSpPr>
        <p:spPr/>
        <p:txBody>
          <a:bodyPr/>
          <a:lstStyle/>
          <a:p>
            <a:pPr eaLnBrk="1" hangingPunct="1"/>
            <a:endParaRPr lang="en-US" altLang="en-US" dirty="0"/>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176963"/>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8550"/>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10243" name="Rectangle 5">
            <a:hlinkClick r:id="rId3" action="ppaction://hlinksldjump"/>
          </p:cNvPr>
          <p:cNvSpPr>
            <a:spLocks noChangeArrowheads="1"/>
          </p:cNvSpPr>
          <p:nvPr/>
        </p:nvSpPr>
        <p:spPr bwMode="auto">
          <a:xfrm>
            <a:off x="198438" y="1768475"/>
            <a:ext cx="4373562" cy="8318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10244" name="Rectangle 6">
            <a:hlinkClick r:id="rId4" action="ppaction://hlinksldjump"/>
          </p:cNvPr>
          <p:cNvSpPr>
            <a:spLocks noChangeArrowheads="1"/>
          </p:cNvSpPr>
          <p:nvPr/>
        </p:nvSpPr>
        <p:spPr bwMode="auto">
          <a:xfrm>
            <a:off x="198438" y="2724150"/>
            <a:ext cx="4373562" cy="9572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10245" name="Rectangle 7">
            <a:hlinkClick r:id="rId5" action="ppaction://hlinksldjump"/>
          </p:cNvPr>
          <p:cNvSpPr>
            <a:spLocks noChangeArrowheads="1"/>
          </p:cNvSpPr>
          <p:nvPr/>
        </p:nvSpPr>
        <p:spPr bwMode="auto">
          <a:xfrm>
            <a:off x="215900" y="3789363"/>
            <a:ext cx="4356100" cy="15113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
        <p:nvSpPr>
          <p:cNvPr id="10246" name="Rectangle 8">
            <a:hlinkClick r:id="rId6" action="ppaction://hlinksldjump"/>
          </p:cNvPr>
          <p:cNvSpPr>
            <a:spLocks noChangeArrowheads="1"/>
          </p:cNvSpPr>
          <p:nvPr/>
        </p:nvSpPr>
        <p:spPr bwMode="auto">
          <a:xfrm>
            <a:off x="4751388" y="1773238"/>
            <a:ext cx="4392612" cy="35274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dirty="0">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000080"/>
      </a:accent2>
      <a:accent3>
        <a:srgbClr val="FFFFFF"/>
      </a:accent3>
      <a:accent4>
        <a:srgbClr val="000000"/>
      </a:accent4>
      <a:accent5>
        <a:srgbClr val="DAEDEF"/>
      </a:accent5>
      <a:accent6>
        <a:srgbClr val="000073"/>
      </a:accent6>
      <a:hlink>
        <a:srgbClr val="000080"/>
      </a:hlink>
      <a:folHlink>
        <a:srgbClr val="00008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 tIns="7200" rIns="3600" bIns="72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 tIns="7200" rIns="3600" bIns="72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6600CC"/>
        </a:accent2>
        <a:accent3>
          <a:srgbClr val="FFFFFF"/>
        </a:accent3>
        <a:accent4>
          <a:srgbClr val="000000"/>
        </a:accent4>
        <a:accent5>
          <a:srgbClr val="DAEDEF"/>
        </a:accent5>
        <a:accent6>
          <a:srgbClr val="5C00B9"/>
        </a:accent6>
        <a:hlink>
          <a:srgbClr val="6600CC"/>
        </a:hlink>
        <a:folHlink>
          <a:srgbClr val="6600CC"/>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000080"/>
        </a:accent2>
        <a:accent3>
          <a:srgbClr val="FFFFFF"/>
        </a:accent3>
        <a:accent4>
          <a:srgbClr val="000000"/>
        </a:accent4>
        <a:accent5>
          <a:srgbClr val="DAEDEF"/>
        </a:accent5>
        <a:accent6>
          <a:srgbClr val="000073"/>
        </a:accent6>
        <a:hlink>
          <a:srgbClr val="000080"/>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4452</TotalTime>
  <Words>1933</Words>
  <Application>Microsoft Office PowerPoint</Application>
  <PresentationFormat>On-screen Show (4:3)</PresentationFormat>
  <Paragraphs>223</Paragraphs>
  <Slides>47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Dotum</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dc:creator>
  <cp:lastModifiedBy>Neil Thompson</cp:lastModifiedBy>
  <cp:revision>74</cp:revision>
  <dcterms:created xsi:type="dcterms:W3CDTF">2011-01-27T15:45:06Z</dcterms:created>
  <dcterms:modified xsi:type="dcterms:W3CDTF">2020-02-04T12:14:13Z</dcterms:modified>
</cp:coreProperties>
</file>